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73" r:id="rId6"/>
    <p:sldId id="264" r:id="rId7"/>
    <p:sldId id="266" r:id="rId8"/>
    <p:sldId id="267" r:id="rId9"/>
    <p:sldId id="268" r:id="rId10"/>
    <p:sldId id="269" r:id="rId11"/>
    <p:sldId id="281" r:id="rId12"/>
    <p:sldId id="282" r:id="rId13"/>
    <p:sldId id="283" r:id="rId14"/>
    <p:sldId id="284" r:id="rId15"/>
    <p:sldId id="270" r:id="rId16"/>
    <p:sldId id="271" r:id="rId17"/>
    <p:sldId id="272" r:id="rId18"/>
    <p:sldId id="259" r:id="rId19"/>
    <p:sldId id="262" r:id="rId20"/>
    <p:sldId id="263" r:id="rId21"/>
    <p:sldId id="260" r:id="rId22"/>
    <p:sldId id="261" r:id="rId23"/>
    <p:sldId id="274" r:id="rId24"/>
    <p:sldId id="275" r:id="rId25"/>
    <p:sldId id="276" r:id="rId26"/>
    <p:sldId id="277" r:id="rId27"/>
    <p:sldId id="278" r:id="rId28"/>
    <p:sldId id="279" r:id="rId29"/>
    <p:sldId id="280"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FECB4B-6AA5-4BD3-A1EC-65C96B87F43F}"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B84EE8-329E-45FF-B173-D6D05CF7E559}" type="slidenum">
              <a:rPr lang="ru-RU" smtClean="0"/>
              <a:t>‹#›</a:t>
            </a:fld>
            <a:endParaRPr lang="ru-RU"/>
          </a:p>
        </p:txBody>
      </p:sp>
    </p:spTree>
    <p:extLst>
      <p:ext uri="{BB962C8B-B14F-4D97-AF65-F5344CB8AC3E}">
        <p14:creationId xmlns:p14="http://schemas.microsoft.com/office/powerpoint/2010/main" val="296769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FECB4B-6AA5-4BD3-A1EC-65C96B87F43F}"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B84EE8-329E-45FF-B173-D6D05CF7E559}" type="slidenum">
              <a:rPr lang="ru-RU" smtClean="0"/>
              <a:t>‹#›</a:t>
            </a:fld>
            <a:endParaRPr lang="ru-RU"/>
          </a:p>
        </p:txBody>
      </p:sp>
    </p:spTree>
    <p:extLst>
      <p:ext uri="{BB962C8B-B14F-4D97-AF65-F5344CB8AC3E}">
        <p14:creationId xmlns:p14="http://schemas.microsoft.com/office/powerpoint/2010/main" val="240196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FECB4B-6AA5-4BD3-A1EC-65C96B87F43F}"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B84EE8-329E-45FF-B173-D6D05CF7E559}" type="slidenum">
              <a:rPr lang="ru-RU" smtClean="0"/>
              <a:t>‹#›</a:t>
            </a:fld>
            <a:endParaRPr lang="ru-RU"/>
          </a:p>
        </p:txBody>
      </p:sp>
    </p:spTree>
    <p:extLst>
      <p:ext uri="{BB962C8B-B14F-4D97-AF65-F5344CB8AC3E}">
        <p14:creationId xmlns:p14="http://schemas.microsoft.com/office/powerpoint/2010/main" val="222830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FECB4B-6AA5-4BD3-A1EC-65C96B87F43F}"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B84EE8-329E-45FF-B173-D6D05CF7E559}" type="slidenum">
              <a:rPr lang="ru-RU" smtClean="0"/>
              <a:t>‹#›</a:t>
            </a:fld>
            <a:endParaRPr lang="ru-RU"/>
          </a:p>
        </p:txBody>
      </p:sp>
    </p:spTree>
    <p:extLst>
      <p:ext uri="{BB962C8B-B14F-4D97-AF65-F5344CB8AC3E}">
        <p14:creationId xmlns:p14="http://schemas.microsoft.com/office/powerpoint/2010/main" val="150549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FECB4B-6AA5-4BD3-A1EC-65C96B87F43F}"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B84EE8-329E-45FF-B173-D6D05CF7E559}" type="slidenum">
              <a:rPr lang="ru-RU" smtClean="0"/>
              <a:t>‹#›</a:t>
            </a:fld>
            <a:endParaRPr lang="ru-RU"/>
          </a:p>
        </p:txBody>
      </p:sp>
    </p:spTree>
    <p:extLst>
      <p:ext uri="{BB962C8B-B14F-4D97-AF65-F5344CB8AC3E}">
        <p14:creationId xmlns:p14="http://schemas.microsoft.com/office/powerpoint/2010/main" val="164978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FECB4B-6AA5-4BD3-A1EC-65C96B87F43F}" type="datetimeFigureOut">
              <a:rPr lang="ru-RU" smtClean="0"/>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B84EE8-329E-45FF-B173-D6D05CF7E559}" type="slidenum">
              <a:rPr lang="ru-RU" smtClean="0"/>
              <a:t>‹#›</a:t>
            </a:fld>
            <a:endParaRPr lang="ru-RU"/>
          </a:p>
        </p:txBody>
      </p:sp>
    </p:spTree>
    <p:extLst>
      <p:ext uri="{BB962C8B-B14F-4D97-AF65-F5344CB8AC3E}">
        <p14:creationId xmlns:p14="http://schemas.microsoft.com/office/powerpoint/2010/main" val="319777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FECB4B-6AA5-4BD3-A1EC-65C96B87F43F}" type="datetimeFigureOut">
              <a:rPr lang="ru-RU" smtClean="0"/>
              <a:t>15.05.2020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B84EE8-329E-45FF-B173-D6D05CF7E559}" type="slidenum">
              <a:rPr lang="ru-RU" smtClean="0"/>
              <a:t>‹#›</a:t>
            </a:fld>
            <a:endParaRPr lang="ru-RU"/>
          </a:p>
        </p:txBody>
      </p:sp>
    </p:spTree>
    <p:extLst>
      <p:ext uri="{BB962C8B-B14F-4D97-AF65-F5344CB8AC3E}">
        <p14:creationId xmlns:p14="http://schemas.microsoft.com/office/powerpoint/2010/main" val="141583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FECB4B-6AA5-4BD3-A1EC-65C96B87F43F}" type="datetimeFigureOut">
              <a:rPr lang="ru-RU" smtClean="0"/>
              <a:t>15.05.2020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B84EE8-329E-45FF-B173-D6D05CF7E559}" type="slidenum">
              <a:rPr lang="ru-RU" smtClean="0"/>
              <a:t>‹#›</a:t>
            </a:fld>
            <a:endParaRPr lang="ru-RU"/>
          </a:p>
        </p:txBody>
      </p:sp>
    </p:spTree>
    <p:extLst>
      <p:ext uri="{BB962C8B-B14F-4D97-AF65-F5344CB8AC3E}">
        <p14:creationId xmlns:p14="http://schemas.microsoft.com/office/powerpoint/2010/main" val="402360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FECB4B-6AA5-4BD3-A1EC-65C96B87F43F}" type="datetimeFigureOut">
              <a:rPr lang="ru-RU" smtClean="0"/>
              <a:t>15.05.2020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B84EE8-329E-45FF-B173-D6D05CF7E559}" type="slidenum">
              <a:rPr lang="ru-RU" smtClean="0"/>
              <a:t>‹#›</a:t>
            </a:fld>
            <a:endParaRPr lang="ru-RU"/>
          </a:p>
        </p:txBody>
      </p:sp>
    </p:spTree>
    <p:extLst>
      <p:ext uri="{BB962C8B-B14F-4D97-AF65-F5344CB8AC3E}">
        <p14:creationId xmlns:p14="http://schemas.microsoft.com/office/powerpoint/2010/main" val="30068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FECB4B-6AA5-4BD3-A1EC-65C96B87F43F}" type="datetimeFigureOut">
              <a:rPr lang="ru-RU" smtClean="0"/>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B84EE8-329E-45FF-B173-D6D05CF7E559}" type="slidenum">
              <a:rPr lang="ru-RU" smtClean="0"/>
              <a:t>‹#›</a:t>
            </a:fld>
            <a:endParaRPr lang="ru-RU"/>
          </a:p>
        </p:txBody>
      </p:sp>
    </p:spTree>
    <p:extLst>
      <p:ext uri="{BB962C8B-B14F-4D97-AF65-F5344CB8AC3E}">
        <p14:creationId xmlns:p14="http://schemas.microsoft.com/office/powerpoint/2010/main" val="8875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FECB4B-6AA5-4BD3-A1EC-65C96B87F43F}" type="datetimeFigureOut">
              <a:rPr lang="ru-RU" smtClean="0"/>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B84EE8-329E-45FF-B173-D6D05CF7E559}" type="slidenum">
              <a:rPr lang="ru-RU" smtClean="0"/>
              <a:t>‹#›</a:t>
            </a:fld>
            <a:endParaRPr lang="ru-RU"/>
          </a:p>
        </p:txBody>
      </p:sp>
    </p:spTree>
    <p:extLst>
      <p:ext uri="{BB962C8B-B14F-4D97-AF65-F5344CB8AC3E}">
        <p14:creationId xmlns:p14="http://schemas.microsoft.com/office/powerpoint/2010/main" val="69440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ECB4B-6AA5-4BD3-A1EC-65C96B87F43F}" type="datetimeFigureOut">
              <a:rPr lang="ru-RU" smtClean="0"/>
              <a:t>15.05.2020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84EE8-329E-45FF-B173-D6D05CF7E559}" type="slidenum">
              <a:rPr lang="ru-RU" smtClean="0"/>
              <a:t>‹#›</a:t>
            </a:fld>
            <a:endParaRPr lang="ru-RU"/>
          </a:p>
        </p:txBody>
      </p:sp>
    </p:spTree>
    <p:extLst>
      <p:ext uri="{BB962C8B-B14F-4D97-AF65-F5344CB8AC3E}">
        <p14:creationId xmlns:p14="http://schemas.microsoft.com/office/powerpoint/2010/main" val="751281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iography.wikireading.ru/147817" TargetMode="External"/><Relationship Id="rId2" Type="http://schemas.openxmlformats.org/officeDocument/2006/relationships/hyperlink" Target="http://www.chukfamily.ru/nikolai/prosa-nchukovskiy/memories/dom-iskusstv-klub-doma-iskusstv-literaturnaya-studiya-doma-iskusstv" TargetMode="External"/><Relationship Id="rId1" Type="http://schemas.openxmlformats.org/officeDocument/2006/relationships/slideLayout" Target="../slideLayouts/slideLayout2.xml"/><Relationship Id="rId6" Type="http://schemas.openxmlformats.org/officeDocument/2006/relationships/hyperlink" Target="http://www.chukfamily.ru/nikolai/prosa-nchukovskiy/memories/xolomki" TargetMode="External"/><Relationship Id="rId5" Type="http://schemas.openxmlformats.org/officeDocument/2006/relationships/hyperlink" Target="https://www.litmir.me/br/?b=175517&amp;p=38" TargetMode="External"/><Relationship Id="rId4" Type="http://schemas.openxmlformats.org/officeDocument/2006/relationships/hyperlink" Target="https://lavkapisateley.spb.ru/enciklopediya/i-933/lun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556792"/>
            <a:ext cx="8784976" cy="1944216"/>
          </a:xfrm>
          <a:solidFill>
            <a:srgbClr val="FFFFFF">
              <a:alpha val="16078"/>
            </a:srgbClr>
          </a:solidFill>
          <a:ln>
            <a:noFill/>
          </a:ln>
        </p:spPr>
        <p:style>
          <a:lnRef idx="2">
            <a:schemeClr val="dk1"/>
          </a:lnRef>
          <a:fillRef idx="1">
            <a:schemeClr val="lt1"/>
          </a:fillRef>
          <a:effectRef idx="0">
            <a:schemeClr val="dk1"/>
          </a:effectRef>
          <a:fontRef idx="minor">
            <a:schemeClr val="dk1"/>
          </a:fontRef>
        </p:style>
        <p:txBody>
          <a:bodyPr>
            <a:noAutofit/>
          </a:bodyPr>
          <a:lstStyle/>
          <a:p>
            <a:r>
              <a:rPr lang="ru-RU" sz="40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Лунц</a:t>
            </a:r>
            <a:r>
              <a:rPr lang="ru-RU"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Лев Натанович</a:t>
            </a:r>
            <a:br>
              <a:rPr lang="ru-RU" sz="4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Псковской губернии</a:t>
            </a:r>
            <a:br>
              <a:rPr lang="ru-RU" sz="4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(Усадьбы </a:t>
            </a:r>
            <a:r>
              <a:rPr lang="ru-RU" sz="40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Холомки</a:t>
            </a:r>
            <a:r>
              <a:rPr lang="ru-RU" sz="4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 Бельское Устье)</a:t>
            </a:r>
            <a:endParaRPr lang="ru-RU"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735447" y="4725144"/>
            <a:ext cx="6400800" cy="1752600"/>
          </a:xfrm>
        </p:spPr>
        <p:txBody>
          <a:bodyPr>
            <a:normAutofit/>
          </a:bodyPr>
          <a:lstStyle/>
          <a:p>
            <a:pPr algn="r"/>
            <a:r>
              <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Работу выполнила студентка 4 курса, </a:t>
            </a:r>
          </a:p>
          <a:p>
            <a:pPr algn="r"/>
            <a:r>
              <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Антонова Валерия</a:t>
            </a:r>
          </a:p>
          <a:p>
            <a:pPr algn="just"/>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60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980728"/>
            <a:ext cx="8229600" cy="4741987"/>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just">
              <a:buNone/>
            </a:pPr>
            <a:r>
              <a:rPr lang="ru-RU" sz="2400" dirty="0" smtClean="0">
                <a:latin typeface="Times New Roman" panose="02020603050405020304" pitchFamily="18" charset="0"/>
                <a:cs typeface="Times New Roman" panose="02020603050405020304" pitchFamily="18" charset="0"/>
              </a:rPr>
              <a:t>	В </a:t>
            </a:r>
            <a:r>
              <a:rPr lang="ru-RU" sz="2400" dirty="0">
                <a:latin typeface="Times New Roman" panose="02020603050405020304" pitchFamily="18" charset="0"/>
                <a:cs typeface="Times New Roman" panose="02020603050405020304" pitchFamily="18" charset="0"/>
              </a:rPr>
              <a:t>Студии сложился кружок молодых и амбициозных начинающих литераторов, который под руководством </a:t>
            </a:r>
            <a:r>
              <a:rPr lang="ru-RU" sz="2400" dirty="0" err="1">
                <a:latin typeface="Times New Roman" panose="02020603050405020304" pitchFamily="18" charset="0"/>
                <a:cs typeface="Times New Roman" panose="02020603050405020304" pitchFamily="18" charset="0"/>
              </a:rPr>
              <a:t>Лунца</a:t>
            </a:r>
            <a:r>
              <a:rPr lang="ru-RU" sz="2400" dirty="0">
                <a:latin typeface="Times New Roman" panose="02020603050405020304" pitchFamily="18" charset="0"/>
                <a:cs typeface="Times New Roman" panose="02020603050405020304" pitchFamily="18" charset="0"/>
              </a:rPr>
              <a:t> был преобразован в «</a:t>
            </a:r>
            <a:r>
              <a:rPr lang="ru-RU" sz="2400" dirty="0" err="1">
                <a:latin typeface="Times New Roman" panose="02020603050405020304" pitchFamily="18" charset="0"/>
                <a:cs typeface="Times New Roman" panose="02020603050405020304" pitchFamily="18" charset="0"/>
              </a:rPr>
              <a:t>Серапионово</a:t>
            </a:r>
            <a:r>
              <a:rPr lang="ru-RU" sz="2400" dirty="0">
                <a:latin typeface="Times New Roman" panose="02020603050405020304" pitchFamily="18" charset="0"/>
                <a:cs typeface="Times New Roman" panose="02020603050405020304" pitchFamily="18" charset="0"/>
              </a:rPr>
              <a:t> братство» (название было взято у Гофмана). В статье «Почему мы „</a:t>
            </a:r>
            <a:r>
              <a:rPr lang="ru-RU" sz="2400" dirty="0" err="1">
                <a:latin typeface="Times New Roman" panose="02020603050405020304" pitchFamily="18" charset="0"/>
                <a:cs typeface="Times New Roman" panose="02020603050405020304" pitchFamily="18" charset="0"/>
              </a:rPr>
              <a:t>Серапионовы</a:t>
            </a:r>
            <a:r>
              <a:rPr lang="ru-RU" sz="2400" dirty="0">
                <a:latin typeface="Times New Roman" panose="02020603050405020304" pitchFamily="18" charset="0"/>
                <a:cs typeface="Times New Roman" panose="02020603050405020304" pitchFamily="18" charset="0"/>
              </a:rPr>
              <a:t> братья“» (ее потом стали называть манифестом, а автора — теоретиком группы) </a:t>
            </a:r>
            <a:r>
              <a:rPr lang="ru-RU" sz="2400" dirty="0" err="1">
                <a:latin typeface="Times New Roman" panose="02020603050405020304" pitchFamily="18" charset="0"/>
                <a:cs typeface="Times New Roman" panose="02020603050405020304" pitchFamily="18" charset="0"/>
              </a:rPr>
              <a:t>Лунц</a:t>
            </a:r>
            <a:r>
              <a:rPr lang="ru-RU" sz="2400" dirty="0">
                <a:latin typeface="Times New Roman" panose="02020603050405020304" pitchFamily="18" charset="0"/>
                <a:cs typeface="Times New Roman" panose="02020603050405020304" pitchFamily="18" charset="0"/>
              </a:rPr>
              <a:t> объяснял: </a:t>
            </a:r>
            <a:r>
              <a:rPr lang="ru-RU" sz="2400" i="1" dirty="0">
                <a:latin typeface="Times New Roman" panose="02020603050405020304" pitchFamily="18" charset="0"/>
                <a:cs typeface="Times New Roman" panose="02020603050405020304" pitchFamily="18" charset="0"/>
              </a:rPr>
              <a:t>«Мы не школа, не направление, не студия подражания Гофману. ...Мы назвались „</a:t>
            </a:r>
            <a:r>
              <a:rPr lang="ru-RU" sz="2400" i="1" dirty="0" err="1">
                <a:latin typeface="Times New Roman" panose="02020603050405020304" pitchFamily="18" charset="0"/>
                <a:cs typeface="Times New Roman" panose="02020603050405020304" pitchFamily="18" charset="0"/>
              </a:rPr>
              <a:t>Серапионовыми</a:t>
            </a:r>
            <a:r>
              <a:rPr lang="ru-RU" sz="2400" i="1" dirty="0">
                <a:latin typeface="Times New Roman" panose="02020603050405020304" pitchFamily="18" charset="0"/>
                <a:cs typeface="Times New Roman" panose="02020603050405020304" pitchFamily="18" charset="0"/>
              </a:rPr>
              <a:t> братьями“, потому что не хотим принуждения и скуки, не хотим, чтобы все писали одинаково. ...В феврале 1921 года, в период величайших регламентаций, регистраций и казарменного упорядочения, когда всем был дан один железный и скучный устав, мы решили собираться без уставов и председателей, без выборов и голосований. ...Мы — братство — требуем одного: чтобы голос не был фальшив. ...Слишком долго и мучительно правила русской литературой общественность. Пора сказать, что некоммунистический рассказ может быть бездарным, но может быть и гениальным. ...Мы пишем не для пропаганды».</a:t>
            </a:r>
          </a:p>
          <a:p>
            <a:pPr marL="0" indent="0" algn="just">
              <a:buNone/>
            </a:pP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546964" y="6409710"/>
            <a:ext cx="4538487" cy="369332"/>
          </a:xfrm>
          <a:prstGeom prst="rect">
            <a:avLst/>
          </a:prstGeom>
        </p:spPr>
        <p:txBody>
          <a:bodyPr wrap="none">
            <a:spAutoFit/>
          </a:bodyPr>
          <a:lstStyle/>
          <a:p>
            <a:pPr algn="just"/>
            <a:r>
              <a:rPr lang="en-US" b="1" dirty="0">
                <a:latin typeface="Times New Roman" panose="02020603050405020304" pitchFamily="18" charset="0"/>
                <a:cs typeface="Times New Roman" panose="02020603050405020304" pitchFamily="18" charset="0"/>
              </a:rPr>
              <a:t>http://www.alefmagazine.com/pub3330.html</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317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24744"/>
            <a:ext cx="8229600" cy="4525963"/>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fontScale="92500"/>
          </a:bodyPr>
          <a:lstStyle/>
          <a:p>
            <a:pPr marL="0" indent="0" algn="just">
              <a:buNone/>
            </a:pPr>
            <a:r>
              <a:rPr lang="ru-RU" sz="2400" dirty="0" smtClean="0">
                <a:latin typeface="Times New Roman" panose="02020603050405020304" pitchFamily="18" charset="0"/>
                <a:cs typeface="Times New Roman" panose="02020603050405020304" pitchFamily="18" charset="0"/>
              </a:rPr>
              <a:t>	Первые произведения </a:t>
            </a:r>
            <a:r>
              <a:rPr lang="ru-RU" sz="2400" dirty="0" err="1" smtClean="0">
                <a:latin typeface="Times New Roman" panose="02020603050405020304" pitchFamily="18" charset="0"/>
                <a:cs typeface="Times New Roman" panose="02020603050405020304" pitchFamily="18" charset="0"/>
              </a:rPr>
              <a:t>Лунца</a:t>
            </a:r>
            <a:r>
              <a:rPr lang="ru-RU" sz="2400" dirty="0" smtClean="0">
                <a:latin typeface="Times New Roman" panose="02020603050405020304" pitchFamily="18" charset="0"/>
                <a:cs typeface="Times New Roman" panose="02020603050405020304" pitchFamily="18" charset="0"/>
              </a:rPr>
              <a:t>, посвященные </a:t>
            </a:r>
            <a:r>
              <a:rPr lang="ru-RU" sz="2400" dirty="0">
                <a:latin typeface="Times New Roman" panose="02020603050405020304" pitchFamily="18" charset="0"/>
                <a:cs typeface="Times New Roman" panose="02020603050405020304" pitchFamily="18" charset="0"/>
              </a:rPr>
              <a:t>вопросам драматургии и </a:t>
            </a:r>
            <a:r>
              <a:rPr lang="ru-RU" sz="2400" dirty="0" smtClean="0">
                <a:latin typeface="Times New Roman" panose="02020603050405020304" pitchFamily="18" charset="0"/>
                <a:cs typeface="Times New Roman" panose="02020603050405020304" pitchFamily="18" charset="0"/>
              </a:rPr>
              <a:t>сценического </a:t>
            </a:r>
            <a:r>
              <a:rPr lang="ru-RU" sz="2400" dirty="0">
                <a:latin typeface="Times New Roman" panose="02020603050405020304" pitchFamily="18" charset="0"/>
                <a:cs typeface="Times New Roman" panose="02020603050405020304" pitchFamily="18" charset="0"/>
              </a:rPr>
              <a:t>искусства, появились в </a:t>
            </a:r>
            <a:r>
              <a:rPr lang="ru-RU" sz="2400" dirty="0" smtClean="0">
                <a:latin typeface="Times New Roman" panose="02020603050405020304" pitchFamily="18" charset="0"/>
                <a:cs typeface="Times New Roman" panose="02020603050405020304" pitchFamily="18" charset="0"/>
              </a:rPr>
              <a:t>газете </a:t>
            </a:r>
            <a:r>
              <a:rPr lang="ru-RU" sz="2400" dirty="0">
                <a:latin typeface="Times New Roman" panose="02020603050405020304" pitchFamily="18" charset="0"/>
                <a:cs typeface="Times New Roman" panose="02020603050405020304" pitchFamily="18" charset="0"/>
              </a:rPr>
              <a:t>«Жизнь искусства» в </a:t>
            </a:r>
            <a:r>
              <a:rPr lang="ru-RU" sz="2400" dirty="0" smtClean="0">
                <a:latin typeface="Times New Roman" panose="02020603050405020304" pitchFamily="18" charset="0"/>
                <a:cs typeface="Times New Roman" panose="02020603050405020304" pitchFamily="18" charset="0"/>
              </a:rPr>
              <a:t>конце 1919 года: «Об </a:t>
            </a:r>
            <a:r>
              <a:rPr lang="ru-RU" sz="2400" dirty="0">
                <a:latin typeface="Times New Roman" panose="02020603050405020304" pitchFamily="18" charset="0"/>
                <a:cs typeface="Times New Roman" panose="02020603050405020304" pitchFamily="18" charset="0"/>
              </a:rPr>
              <a:t>инсценировке сатирических романов» (4−5 </a:t>
            </a:r>
            <a:r>
              <a:rPr lang="ru-RU" sz="2400" dirty="0" smtClean="0">
                <a:latin typeface="Times New Roman" panose="02020603050405020304" pitchFamily="18" charset="0"/>
                <a:cs typeface="Times New Roman" panose="02020603050405020304" pitchFamily="18" charset="0"/>
              </a:rPr>
              <a:t>ноября), </a:t>
            </a:r>
            <a:r>
              <a:rPr lang="ru-RU" sz="2400" dirty="0">
                <a:latin typeface="Times New Roman" panose="02020603050405020304" pitchFamily="18" charset="0"/>
                <a:cs typeface="Times New Roman" panose="02020603050405020304" pitchFamily="18" charset="0"/>
              </a:rPr>
              <a:t>«Детский смех» (30 </a:t>
            </a:r>
            <a:r>
              <a:rPr lang="ru-RU" sz="2400" dirty="0" smtClean="0">
                <a:latin typeface="Times New Roman" panose="02020603050405020304" pitchFamily="18" charset="0"/>
                <a:cs typeface="Times New Roman" panose="02020603050405020304" pitchFamily="18" charset="0"/>
              </a:rPr>
              <a:t>ноября); </a:t>
            </a:r>
            <a:r>
              <a:rPr lang="ru-RU" sz="2400" dirty="0">
                <a:latin typeface="Times New Roman" panose="02020603050405020304" pitchFamily="18" charset="0"/>
                <a:cs typeface="Times New Roman" panose="02020603050405020304" pitchFamily="18" charset="0"/>
              </a:rPr>
              <a:t>ряд статей </a:t>
            </a:r>
            <a:r>
              <a:rPr lang="ru-RU" sz="2400" dirty="0" smtClean="0">
                <a:latin typeface="Times New Roman" panose="02020603050405020304" pitchFamily="18" charset="0"/>
                <a:cs typeface="Times New Roman" panose="02020603050405020304" pitchFamily="18" charset="0"/>
              </a:rPr>
              <a:t>1920 года: </a:t>
            </a:r>
            <a:r>
              <a:rPr lang="ru-RU" sz="2400" dirty="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Творчество </a:t>
            </a:r>
            <a:r>
              <a:rPr lang="ru-RU" sz="2400" dirty="0">
                <a:latin typeface="Times New Roman" panose="02020603050405020304" pitchFamily="18" charset="0"/>
                <a:cs typeface="Times New Roman" panose="02020603050405020304" pitchFamily="18" charset="0"/>
              </a:rPr>
              <a:t>режиссера» (9 </a:t>
            </a:r>
            <a:r>
              <a:rPr lang="ru-RU" sz="2400" dirty="0" smtClean="0">
                <a:latin typeface="Times New Roman" panose="02020603050405020304" pitchFamily="18" charset="0"/>
                <a:cs typeface="Times New Roman" panose="02020603050405020304" pitchFamily="18" charset="0"/>
              </a:rPr>
              <a:t>января), </a:t>
            </a:r>
            <a:r>
              <a:rPr lang="ru-RU" sz="2400" dirty="0">
                <a:latin typeface="Times New Roman" panose="02020603050405020304" pitchFamily="18" charset="0"/>
                <a:cs typeface="Times New Roman" panose="02020603050405020304" pitchFamily="18" charset="0"/>
              </a:rPr>
              <a:t>«Театр Ремизова» (15 </a:t>
            </a:r>
            <a:r>
              <a:rPr lang="ru-RU" sz="2400" dirty="0" smtClean="0">
                <a:latin typeface="Times New Roman" panose="02020603050405020304" pitchFamily="18" charset="0"/>
                <a:cs typeface="Times New Roman" panose="02020603050405020304" pitchFamily="18" charset="0"/>
              </a:rPr>
              <a:t>января),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Мариводаж</a:t>
            </a:r>
            <a:r>
              <a:rPr lang="ru-RU" sz="2400" dirty="0">
                <a:latin typeface="Times New Roman" panose="02020603050405020304" pitchFamily="18" charset="0"/>
                <a:cs typeface="Times New Roman" panose="02020603050405020304" pitchFamily="18" charset="0"/>
              </a:rPr>
              <a:t>» (16, 19, 21 </a:t>
            </a:r>
            <a:r>
              <a:rPr lang="ru-RU" sz="2400" dirty="0" smtClean="0">
                <a:latin typeface="Times New Roman" panose="02020603050405020304" pitchFamily="18" charset="0"/>
                <a:cs typeface="Times New Roman" panose="02020603050405020304" pitchFamily="18" charset="0"/>
              </a:rPr>
              <a:t>января).</a:t>
            </a:r>
          </a:p>
          <a:p>
            <a:pPr marL="0" indent="0" algn="just">
              <a:buNone/>
            </a:pPr>
            <a:r>
              <a:rPr lang="ru-RU" sz="2400" dirty="0">
                <a:latin typeface="Times New Roman" panose="02020603050405020304" pitchFamily="18" charset="0"/>
                <a:cs typeface="Times New Roman" panose="02020603050405020304" pitchFamily="18" charset="0"/>
              </a:rPr>
              <a:t>	В 1920 рассказ </a:t>
            </a:r>
            <a:r>
              <a:rPr lang="ru-RU" sz="2400" dirty="0" err="1" smtClean="0">
                <a:latin typeface="Times New Roman" panose="02020603050405020304" pitchFamily="18" charset="0"/>
                <a:cs typeface="Times New Roman" panose="02020603050405020304" pitchFamily="18" charset="0"/>
              </a:rPr>
              <a:t>Лунца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«Врата райские» получил третью премию на конкурсе Дома литераторов. Текст не сохранил­ся, но </a:t>
            </a:r>
            <a:r>
              <a:rPr lang="ru-RU" sz="2400" dirty="0" smtClean="0">
                <a:latin typeface="Times New Roman" panose="02020603050405020304" pitchFamily="18" charset="0"/>
                <a:cs typeface="Times New Roman" panose="02020603050405020304" pitchFamily="18" charset="0"/>
              </a:rPr>
              <a:t>некоторое </a:t>
            </a:r>
            <a:r>
              <a:rPr lang="ru-RU" sz="2400" dirty="0">
                <a:latin typeface="Times New Roman" panose="02020603050405020304" pitchFamily="18" charset="0"/>
                <a:cs typeface="Times New Roman" panose="02020603050405020304" pitchFamily="18" charset="0"/>
              </a:rPr>
              <a:t>представле­ние можно составить по отчету жюри, где рассказ оха­рактеризован как «</a:t>
            </a:r>
            <a:r>
              <a:rPr lang="ru-RU" sz="2400" i="1" dirty="0">
                <a:latin typeface="Times New Roman" panose="02020603050405020304" pitchFamily="18" charset="0"/>
                <a:cs typeface="Times New Roman" panose="02020603050405020304" pitchFamily="18" charset="0"/>
              </a:rPr>
              <a:t>вещь гротескная, в </a:t>
            </a:r>
            <a:r>
              <a:rPr lang="ru-RU" sz="2400" i="1" dirty="0" smtClean="0">
                <a:latin typeface="Times New Roman" panose="02020603050405020304" pitchFamily="18" charset="0"/>
                <a:cs typeface="Times New Roman" panose="02020603050405020304" pitchFamily="18" charset="0"/>
              </a:rPr>
              <a:t>которой </a:t>
            </a:r>
            <a:r>
              <a:rPr lang="ru-RU" sz="2400" i="1" dirty="0">
                <a:latin typeface="Times New Roman" panose="02020603050405020304" pitchFamily="18" charset="0"/>
                <a:cs typeface="Times New Roman" panose="02020603050405020304" pitchFamily="18" charset="0"/>
              </a:rPr>
              <a:t>чувствуется связь с Гоголем и Достоев­ским, связь, осложненная современными при­емами игры с формами. &lt;...&gt; В авторе виден человек, искушенный в вопросах литератур­ной формы</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861108" y="6381328"/>
            <a:ext cx="6264696" cy="400110"/>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https://lavkapisateley.spb.ru/enciklopediya/i-933/lunc-</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16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96752"/>
            <a:ext cx="8229600" cy="4525963"/>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	В статье </a:t>
            </a:r>
            <a:r>
              <a:rPr lang="ru-RU" sz="2400" dirty="0">
                <a:latin typeface="Times New Roman" panose="02020603050405020304" pitchFamily="18" charset="0"/>
                <a:cs typeface="Times New Roman" panose="02020603050405020304" pitchFamily="18" charset="0"/>
              </a:rPr>
              <a:t>«Об идеологии и публицис­тике» (Новости. 1922. № 3) </a:t>
            </a:r>
            <a:r>
              <a:rPr lang="ru-RU" sz="2400" dirty="0" err="1" smtClean="0">
                <a:latin typeface="Times New Roman" panose="02020603050405020304" pitchFamily="18" charset="0"/>
                <a:cs typeface="Times New Roman" panose="02020603050405020304" pitchFamily="18" charset="0"/>
              </a:rPr>
              <a:t>Лунц</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возражая </a:t>
            </a:r>
            <a:r>
              <a:rPr lang="ru-RU" sz="2400" dirty="0" smtClean="0">
                <a:latin typeface="Times New Roman" panose="02020603050405020304" pitchFamily="18" charset="0"/>
                <a:cs typeface="Times New Roman" panose="02020603050405020304" pitchFamily="18" charset="0"/>
              </a:rPr>
              <a:t>литературным </a:t>
            </a:r>
            <a:r>
              <a:rPr lang="ru-RU" sz="2400" dirty="0">
                <a:latin typeface="Times New Roman" panose="02020603050405020304" pitchFamily="18" charset="0"/>
                <a:cs typeface="Times New Roman" panose="02020603050405020304" pitchFamily="18" charset="0"/>
              </a:rPr>
              <a:t>чиновникам, распоряжающимся «о чем» и «как» надо писать, продолжал твердо доказывать, что </a:t>
            </a:r>
            <a:r>
              <a:rPr lang="ru-RU" sz="2400" dirty="0" smtClean="0">
                <a:latin typeface="Times New Roman" panose="02020603050405020304" pitchFamily="18" charset="0"/>
                <a:cs typeface="Times New Roman" panose="02020603050405020304" pitchFamily="18" charset="0"/>
              </a:rPr>
              <a:t>идеологические </a:t>
            </a:r>
            <a:r>
              <a:rPr lang="ru-RU" sz="2400" dirty="0">
                <a:latin typeface="Times New Roman" panose="02020603050405020304" pitchFamily="18" charset="0"/>
                <a:cs typeface="Times New Roman" panose="02020603050405020304" pitchFamily="18" charset="0"/>
              </a:rPr>
              <a:t>регламентации губительны для </a:t>
            </a:r>
            <a:r>
              <a:rPr lang="ru-RU" sz="2400" dirty="0" smtClean="0">
                <a:latin typeface="Times New Roman" panose="02020603050405020304" pitchFamily="18" charset="0"/>
                <a:cs typeface="Times New Roman" panose="02020603050405020304" pitchFamily="18" charset="0"/>
              </a:rPr>
              <a:t>творчества </a:t>
            </a:r>
            <a:r>
              <a:rPr lang="ru-RU" sz="2400" dirty="0">
                <a:latin typeface="Times New Roman" panose="02020603050405020304" pitchFamily="18" charset="0"/>
                <a:cs typeface="Times New Roman" panose="02020603050405020304" pitchFamily="18" charset="0"/>
              </a:rPr>
              <a:t>и художник вправе апеллировать лишь к своему «внутреннему голосу»: </a:t>
            </a:r>
            <a:r>
              <a:rPr lang="ru-RU" sz="2400" i="1" dirty="0">
                <a:latin typeface="Times New Roman" panose="02020603050405020304" pitchFamily="18" charset="0"/>
                <a:cs typeface="Times New Roman" panose="02020603050405020304" pitchFamily="18" charset="0"/>
              </a:rPr>
              <a:t>«…официальная критика утверждает, &lt;…&gt; что идеология в искусстве - все. С этим я никогда не соглашусь. Идеология - одни из элементов произведения искусства. &lt;…&gt; Но не следует забывать, что роман без точного и ясного “миросозерцания” может быть прекрасным, роман же из одной только голой идеологии - невыносим».</a:t>
            </a:r>
          </a:p>
        </p:txBody>
      </p:sp>
      <p:sp>
        <p:nvSpPr>
          <p:cNvPr id="4" name="Прямоугольник 3"/>
          <p:cNvSpPr/>
          <p:nvPr/>
        </p:nvSpPr>
        <p:spPr>
          <a:xfrm>
            <a:off x="2861108" y="6381328"/>
            <a:ext cx="6264696" cy="400110"/>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https://lavkapisateley.spb.ru/enciklopediya/i-933/lunc-</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714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24744"/>
            <a:ext cx="8229600" cy="4525963"/>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just">
              <a:buNone/>
            </a:pPr>
            <a:r>
              <a:rPr lang="ru-RU" sz="2400" dirty="0" smtClean="0">
                <a:latin typeface="Times New Roman" panose="02020603050405020304" pitchFamily="18" charset="0"/>
                <a:cs typeface="Times New Roman" panose="02020603050405020304" pitchFamily="18" charset="0"/>
              </a:rPr>
              <a:t>	Вдохновленный </a:t>
            </a:r>
            <a:r>
              <a:rPr lang="ru-RU" sz="2400" dirty="0">
                <a:latin typeface="Times New Roman" panose="02020603050405020304" pitchFamily="18" charset="0"/>
                <a:cs typeface="Times New Roman" panose="02020603050405020304" pitchFamily="18" charset="0"/>
              </a:rPr>
              <a:t>идей преобразования </a:t>
            </a:r>
            <a:r>
              <a:rPr lang="ru-RU" sz="2400" dirty="0" smtClean="0">
                <a:latin typeface="Times New Roman" panose="02020603050405020304" pitchFamily="18" charset="0"/>
                <a:cs typeface="Times New Roman" panose="02020603050405020304" pitchFamily="18" charset="0"/>
              </a:rPr>
              <a:t>литературы</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Лунц</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искал новые образцы и ориентиры, ломающие </a:t>
            </a:r>
            <a:r>
              <a:rPr lang="ru-RU" sz="2400" dirty="0" smtClean="0">
                <a:latin typeface="Times New Roman" panose="02020603050405020304" pitchFamily="18" charset="0"/>
                <a:cs typeface="Times New Roman" panose="02020603050405020304" pitchFamily="18" charset="0"/>
              </a:rPr>
              <a:t>традиционные </a:t>
            </a:r>
            <a:r>
              <a:rPr lang="ru-RU" sz="2400" dirty="0">
                <a:latin typeface="Times New Roman" panose="02020603050405020304" pitchFamily="18" charset="0"/>
                <a:cs typeface="Times New Roman" panose="02020603050405020304" pitchFamily="18" charset="0"/>
              </a:rPr>
              <a:t>представления. Он считал, что прежняя </a:t>
            </a:r>
            <a:r>
              <a:rPr lang="ru-RU" sz="2400" dirty="0" smtClean="0">
                <a:latin typeface="Times New Roman" panose="02020603050405020304" pitchFamily="18" charset="0"/>
                <a:cs typeface="Times New Roman" panose="02020603050405020304" pitchFamily="18" charset="0"/>
              </a:rPr>
              <a:t>литература</a:t>
            </a:r>
            <a:r>
              <a:rPr lang="ru-RU" sz="2400" dirty="0">
                <a:latin typeface="Times New Roman" panose="02020603050405020304" pitchFamily="18" charset="0"/>
                <a:cs typeface="Times New Roman" panose="02020603050405020304" pitchFamily="18" charset="0"/>
              </a:rPr>
              <a:t>, перегруженная психологизмом, бытом и </a:t>
            </a:r>
            <a:r>
              <a:rPr lang="ru-RU" sz="2400" dirty="0" smtClean="0">
                <a:latin typeface="Times New Roman" panose="02020603050405020304" pitchFamily="18" charset="0"/>
                <a:cs typeface="Times New Roman" panose="02020603050405020304" pitchFamily="18" charset="0"/>
              </a:rPr>
              <a:t>общественными </a:t>
            </a:r>
            <a:r>
              <a:rPr lang="ru-RU" sz="2400" dirty="0">
                <a:latin typeface="Times New Roman" panose="02020603050405020304" pitchFamily="18" charset="0"/>
                <a:cs typeface="Times New Roman" panose="02020603050405020304" pitchFamily="18" charset="0"/>
              </a:rPr>
              <a:t>тенденциями, «провинциальна» и «скучна», и необходимо влить в нее новую энергию движения. Убежденный запад­ник, будущее русской </a:t>
            </a:r>
            <a:r>
              <a:rPr lang="ru-RU" sz="2400" dirty="0" smtClean="0">
                <a:latin typeface="Times New Roman" panose="02020603050405020304" pitchFamily="18" charset="0"/>
                <a:cs typeface="Times New Roman" panose="02020603050405020304" pitchFamily="18" charset="0"/>
              </a:rPr>
              <a:t>литературы </a:t>
            </a:r>
            <a:r>
              <a:rPr lang="ru-RU" sz="2400" dirty="0" err="1" smtClean="0">
                <a:latin typeface="Times New Roman" panose="02020603050405020304" pitchFamily="18" charset="0"/>
                <a:cs typeface="Times New Roman" panose="02020603050405020304" pitchFamily="18" charset="0"/>
              </a:rPr>
              <a:t>Лунц</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видел за произведениями, созданными на основе остросюжетной фабулы по образцу западноевропейского романа. Эта концепция наиболее четко обоснована в </a:t>
            </a:r>
            <a:r>
              <a:rPr lang="ru-RU" sz="2400" dirty="0" smtClean="0">
                <a:latin typeface="Times New Roman" panose="02020603050405020304" pitchFamily="18" charset="0"/>
                <a:cs typeface="Times New Roman" panose="02020603050405020304" pitchFamily="18" charset="0"/>
              </a:rPr>
              <a:t>статье </a:t>
            </a:r>
            <a:r>
              <a:rPr lang="ru-RU" sz="2400" dirty="0">
                <a:latin typeface="Times New Roman" panose="02020603050405020304" pitchFamily="18" charset="0"/>
                <a:cs typeface="Times New Roman" panose="02020603050405020304" pitchFamily="18" charset="0"/>
              </a:rPr>
              <a:t>«На </a:t>
            </a:r>
            <a:r>
              <a:rPr lang="ru-RU" sz="2400">
                <a:latin typeface="Times New Roman" panose="02020603050405020304" pitchFamily="18" charset="0"/>
                <a:cs typeface="Times New Roman" panose="02020603050405020304" pitchFamily="18" charset="0"/>
              </a:rPr>
              <a:t>Запад</a:t>
            </a:r>
            <a:r>
              <a:rPr lang="ru-RU" sz="240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прочитанной на собрании «</a:t>
            </a:r>
            <a:r>
              <a:rPr lang="ru-RU" sz="2400" dirty="0" err="1">
                <a:latin typeface="Times New Roman" panose="02020603050405020304" pitchFamily="18" charset="0"/>
                <a:cs typeface="Times New Roman" panose="02020603050405020304" pitchFamily="18" charset="0"/>
              </a:rPr>
              <a:t>Серапионовых</a:t>
            </a:r>
            <a:r>
              <a:rPr lang="ru-RU" sz="2400" dirty="0">
                <a:latin typeface="Times New Roman" panose="02020603050405020304" pitchFamily="18" charset="0"/>
                <a:cs typeface="Times New Roman" panose="02020603050405020304" pitchFamily="18" charset="0"/>
              </a:rPr>
              <a:t> братьев» в </a:t>
            </a:r>
            <a:r>
              <a:rPr lang="ru-RU" sz="2400" dirty="0" smtClean="0">
                <a:latin typeface="Times New Roman" panose="02020603050405020304" pitchFamily="18" charset="0"/>
                <a:cs typeface="Times New Roman" panose="02020603050405020304" pitchFamily="18" charset="0"/>
              </a:rPr>
              <a:t>декабре 1922 года. </a:t>
            </a:r>
            <a:r>
              <a:rPr lang="ru-RU" sz="2400" dirty="0" err="1" smtClean="0">
                <a:latin typeface="Times New Roman" panose="02020603050405020304" pitchFamily="18" charset="0"/>
                <a:cs typeface="Times New Roman" panose="02020603050405020304" pitchFamily="18" charset="0"/>
              </a:rPr>
              <a:t>Лунц</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призывал учиться у западного аван­тюрного романа построению фабулы, дейст­вия, интриги, подражать Западу </a:t>
            </a:r>
            <a:r>
              <a:rPr lang="ru-RU" sz="2400" i="1" dirty="0">
                <a:latin typeface="Times New Roman" panose="02020603050405020304" pitchFamily="18" charset="0"/>
                <a:cs typeface="Times New Roman" panose="02020603050405020304" pitchFamily="18" charset="0"/>
              </a:rPr>
              <a:t>«сперва рабски, как плагиаторы, потом осторожно &lt;...&gt; насыщая завоеванную фабулу русским духом, русским мышлением, русской лири­кой». </a:t>
            </a:r>
            <a:r>
              <a:rPr lang="ru-RU" sz="2400" dirty="0">
                <a:latin typeface="Times New Roman" panose="02020603050405020304" pitchFamily="18" charset="0"/>
                <a:cs typeface="Times New Roman" panose="02020603050405020304" pitchFamily="18" charset="0"/>
              </a:rPr>
              <a:t>Статья была одобрена Горьким, поместившем ее в берлинском </a:t>
            </a:r>
            <a:r>
              <a:rPr lang="ru-RU" sz="2400" dirty="0" smtClean="0">
                <a:latin typeface="Times New Roman" panose="02020603050405020304" pitchFamily="18" charset="0"/>
                <a:cs typeface="Times New Roman" panose="02020603050405020304" pitchFamily="18" charset="0"/>
              </a:rPr>
              <a:t>журнале </a:t>
            </a:r>
            <a:r>
              <a:rPr lang="ru-RU" sz="2400" dirty="0">
                <a:latin typeface="Times New Roman" panose="02020603050405020304" pitchFamily="18" charset="0"/>
                <a:cs typeface="Times New Roman" panose="02020603050405020304" pitchFamily="18" charset="0"/>
              </a:rPr>
              <a:t>«Беседа» (1923. № 3).</a:t>
            </a:r>
          </a:p>
        </p:txBody>
      </p:sp>
      <p:sp>
        <p:nvSpPr>
          <p:cNvPr id="4" name="Прямоугольник 3"/>
          <p:cNvSpPr/>
          <p:nvPr/>
        </p:nvSpPr>
        <p:spPr>
          <a:xfrm>
            <a:off x="2861108" y="6381328"/>
            <a:ext cx="6264696" cy="400110"/>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https://lavkapisateley.spb.ru/enciklopediya/i-933/lunc-</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867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484784"/>
            <a:ext cx="8229600" cy="3989040"/>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	В </a:t>
            </a:r>
            <a:r>
              <a:rPr lang="ru-RU" sz="2400" dirty="0">
                <a:latin typeface="Times New Roman" panose="02020603050405020304" pitchFamily="18" charset="0"/>
                <a:cs typeface="Times New Roman" panose="02020603050405020304" pitchFamily="18" charset="0"/>
              </a:rPr>
              <a:t>пьесе «Город Прав­ды» (Беседа. 1924. № 5) автор размышляет над традиционными для русской </a:t>
            </a:r>
            <a:r>
              <a:rPr lang="ru-RU" sz="2400" dirty="0" smtClean="0">
                <a:latin typeface="Times New Roman" panose="02020603050405020304" pitchFamily="18" charset="0"/>
                <a:cs typeface="Times New Roman" panose="02020603050405020304" pitchFamily="18" charset="0"/>
              </a:rPr>
              <a:t>литературной </a:t>
            </a:r>
            <a:r>
              <a:rPr lang="ru-RU" sz="2400" dirty="0">
                <a:latin typeface="Times New Roman" panose="02020603050405020304" pitchFamily="18" charset="0"/>
                <a:cs typeface="Times New Roman" panose="02020603050405020304" pitchFamily="18" charset="0"/>
              </a:rPr>
              <a:t>школы нравственно-фило­софскими вопросами «как жить?», «возмож­но ли всеобщее счастье и равенство на зем­ле?». И если пьесы </a:t>
            </a:r>
            <a:r>
              <a:rPr lang="ru-RU" sz="2400" dirty="0" err="1" smtClean="0">
                <a:latin typeface="Times New Roman" panose="02020603050405020304" pitchFamily="18" charset="0"/>
                <a:cs typeface="Times New Roman" panose="02020603050405020304" pitchFamily="18" charset="0"/>
              </a:rPr>
              <a:t>Лунца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 точки зрения формы не традиционны для прежней русской драматургии, то их внутренний пафос, поиск </a:t>
            </a:r>
            <a:r>
              <a:rPr lang="ru-RU" sz="2400" dirty="0" smtClean="0">
                <a:latin typeface="Times New Roman" panose="02020603050405020304" pitchFamily="18" charset="0"/>
                <a:cs typeface="Times New Roman" panose="02020603050405020304" pitchFamily="18" charset="0"/>
              </a:rPr>
              <a:t>нравственных </a:t>
            </a:r>
            <a:r>
              <a:rPr lang="ru-RU" sz="2400" dirty="0">
                <a:latin typeface="Times New Roman" panose="02020603050405020304" pitchFamily="18" charset="0"/>
                <a:cs typeface="Times New Roman" panose="02020603050405020304" pitchFamily="18" charset="0"/>
              </a:rPr>
              <a:t>начал близок линии чеховского театра. Перу </a:t>
            </a:r>
            <a:r>
              <a:rPr lang="ru-RU" sz="2400" dirty="0" err="1" smtClean="0">
                <a:latin typeface="Times New Roman" panose="02020603050405020304" pitchFamily="18" charset="0"/>
                <a:cs typeface="Times New Roman" panose="02020603050405020304" pitchFamily="18" charset="0"/>
              </a:rPr>
              <a:t>Лунца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принадлежат и пьесы «Сын шейха» (1919; впервые: Лит. наследие. 2007), «Обезья­ны идут» (Веселый </a:t>
            </a:r>
            <a:r>
              <a:rPr lang="ru-RU" sz="2400" dirty="0" err="1">
                <a:latin typeface="Times New Roman" panose="02020603050405020304" pitchFamily="18" charset="0"/>
                <a:cs typeface="Times New Roman" panose="02020603050405020304" pitchFamily="18" charset="0"/>
              </a:rPr>
              <a:t>альм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Пг</a:t>
            </a:r>
            <a:r>
              <a:rPr lang="ru-RU" sz="2400" dirty="0">
                <a:latin typeface="Times New Roman" panose="02020603050405020304" pitchFamily="18" charset="0"/>
                <a:cs typeface="Times New Roman" panose="02020603050405020304" pitchFamily="18" charset="0"/>
              </a:rPr>
              <a:t>., 1923).</a:t>
            </a:r>
          </a:p>
        </p:txBody>
      </p:sp>
      <p:sp>
        <p:nvSpPr>
          <p:cNvPr id="4" name="Прямоугольник 3"/>
          <p:cNvSpPr/>
          <p:nvPr/>
        </p:nvSpPr>
        <p:spPr>
          <a:xfrm>
            <a:off x="2861108" y="6381328"/>
            <a:ext cx="6264696" cy="400110"/>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https://lavkapisateley.spb.ru/enciklopediya/i-933/lunc-</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33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8396" y="1484784"/>
            <a:ext cx="8229600" cy="3701007"/>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ru-RU" sz="2400" dirty="0" smtClean="0">
                <a:latin typeface="Times New Roman" panose="02020603050405020304" pitchFamily="18" charset="0"/>
                <a:cs typeface="Times New Roman" panose="02020603050405020304" pitchFamily="18" charset="0"/>
              </a:rPr>
              <a:t>	Н. К. Чуковский вспоминал: </a:t>
            </a:r>
            <a:r>
              <a:rPr lang="ru-RU" sz="2400" i="1" dirty="0">
                <a:latin typeface="Times New Roman" panose="02020603050405020304" pitchFamily="18" charset="0"/>
                <a:cs typeface="Times New Roman" panose="02020603050405020304" pitchFamily="18" charset="0"/>
              </a:rPr>
              <a:t>«</a:t>
            </a:r>
            <a:r>
              <a:rPr lang="ru-RU" sz="2400" i="1" dirty="0" smtClean="0">
                <a:latin typeface="Times New Roman" panose="02020603050405020304" pitchFamily="18" charset="0"/>
                <a:cs typeface="Times New Roman" panose="02020603050405020304" pitchFamily="18" charset="0"/>
              </a:rPr>
              <a:t>Он (</a:t>
            </a:r>
            <a:r>
              <a:rPr lang="ru-RU" sz="2400" i="1" dirty="0" err="1" smtClean="0">
                <a:latin typeface="Times New Roman" panose="02020603050405020304" pitchFamily="18" charset="0"/>
                <a:cs typeface="Times New Roman" panose="02020603050405020304" pitchFamily="18" charset="0"/>
              </a:rPr>
              <a:t>Лунц</a:t>
            </a:r>
            <a:r>
              <a:rPr lang="ru-RU" sz="2400" i="1" dirty="0" smtClean="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принес в Студию множество игр, самых детских, простодушно-веселых, и заставил в них играть всех. Я помню, с каким увлечением и пылом играл он в </a:t>
            </a:r>
            <a:r>
              <a:rPr lang="ru-RU" sz="2400" i="1" dirty="0" smtClean="0">
                <a:latin typeface="Times New Roman" panose="02020603050405020304" pitchFamily="18" charset="0"/>
                <a:cs typeface="Times New Roman" panose="02020603050405020304" pitchFamily="18" charset="0"/>
              </a:rPr>
              <a:t>фанты &lt;…&gt;</a:t>
            </a:r>
            <a:r>
              <a:rPr lang="ru-RU" sz="2400" i="1" dirty="0">
                <a:latin typeface="Times New Roman" panose="02020603050405020304" pitchFamily="18" charset="0"/>
                <a:cs typeface="Times New Roman" panose="02020603050405020304" pitchFamily="18" charset="0"/>
              </a:rPr>
              <a:t>	</a:t>
            </a:r>
            <a:endParaRPr lang="ru-RU" sz="2400" i="1" dirty="0" smtClean="0">
              <a:latin typeface="Times New Roman" panose="02020603050405020304" pitchFamily="18" charset="0"/>
              <a:cs typeface="Times New Roman" panose="02020603050405020304" pitchFamily="18" charset="0"/>
            </a:endParaRPr>
          </a:p>
          <a:p>
            <a:pPr marL="0" indent="0" algn="just">
              <a:buNone/>
            </a:pPr>
            <a:r>
              <a:rPr lang="ru-RU" sz="2400" i="1" dirty="0" smtClean="0">
                <a:latin typeface="Times New Roman" panose="02020603050405020304" pitchFamily="18" charset="0"/>
                <a:cs typeface="Times New Roman" panose="02020603050405020304" pitchFamily="18" charset="0"/>
              </a:rPr>
              <a:t>	Была </a:t>
            </a:r>
            <a:r>
              <a:rPr lang="ru-RU" sz="2400" i="1" dirty="0">
                <a:latin typeface="Times New Roman" panose="02020603050405020304" pitchFamily="18" charset="0"/>
                <a:cs typeface="Times New Roman" panose="02020603050405020304" pitchFamily="18" charset="0"/>
              </a:rPr>
              <a:t>одна игра, изобретенная </a:t>
            </a:r>
            <a:r>
              <a:rPr lang="ru-RU" sz="2400" i="1" dirty="0" err="1">
                <a:latin typeface="Times New Roman" panose="02020603050405020304" pitchFamily="18" charset="0"/>
                <a:cs typeface="Times New Roman" panose="02020603050405020304" pitchFamily="18" charset="0"/>
              </a:rPr>
              <a:t>Лунцем</a:t>
            </a:r>
            <a:r>
              <a:rPr lang="ru-RU" sz="2400" i="1" dirty="0">
                <a:latin typeface="Times New Roman" panose="02020603050405020304" pitchFamily="18" charset="0"/>
                <a:cs typeface="Times New Roman" panose="02020603050405020304" pitchFamily="18" charset="0"/>
              </a:rPr>
              <a:t>, в которую как начали играть в первые дни его поступления в Студию, как и играли вплоть до закрытия Дома искусств и до отъезда </a:t>
            </a:r>
            <a:r>
              <a:rPr lang="ru-RU" sz="2400" i="1" dirty="0" err="1">
                <a:latin typeface="Times New Roman" panose="02020603050405020304" pitchFamily="18" charset="0"/>
                <a:cs typeface="Times New Roman" panose="02020603050405020304" pitchFamily="18" charset="0"/>
              </a:rPr>
              <a:t>Лунца</a:t>
            </a:r>
            <a:r>
              <a:rPr lang="ru-RU" sz="2400" i="1" dirty="0">
                <a:latin typeface="Times New Roman" panose="02020603050405020304" pitchFamily="18" charset="0"/>
                <a:cs typeface="Times New Roman" panose="02020603050405020304" pitchFamily="18" charset="0"/>
              </a:rPr>
              <a:t> за границу, то есть с 1919-го по 1923 год. Игра эта называлась «</a:t>
            </a:r>
            <a:r>
              <a:rPr lang="ru-RU" sz="2400" i="1" dirty="0" smtClean="0">
                <a:latin typeface="Times New Roman" panose="02020603050405020304" pitchFamily="18" charset="0"/>
                <a:cs typeface="Times New Roman" panose="02020603050405020304" pitchFamily="18" charset="0"/>
              </a:rPr>
              <a:t>кинематограф. &lt;…&gt;</a:t>
            </a:r>
          </a:p>
          <a:p>
            <a:pPr marL="0" indent="0" algn="just">
              <a:buNone/>
            </a:pPr>
            <a:r>
              <a:rPr lang="ru-RU" sz="2400" i="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0688" y="6334780"/>
            <a:ext cx="9145016" cy="523220"/>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http://www.chukfamily.ru/nikolai/prosa-nchukovskiy/memories/dom-iskusstv-klub-doma-iskusstv-literaturnaya-studiya-doma-iskusstv</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273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8396" y="404664"/>
            <a:ext cx="8229600" cy="5714092"/>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just">
              <a:buNone/>
            </a:pPr>
            <a:r>
              <a:rPr lang="ru-RU" sz="2400" i="1" dirty="0" smtClean="0">
                <a:latin typeface="Times New Roman" panose="02020603050405020304" pitchFamily="18" charset="0"/>
                <a:cs typeface="Times New Roman" panose="02020603050405020304" pitchFamily="18" charset="0"/>
              </a:rPr>
              <a:t>	Кинематографы</a:t>
            </a:r>
            <a:r>
              <a:rPr lang="ru-RU" sz="2400" i="1" dirty="0">
                <a:latin typeface="Times New Roman" panose="02020603050405020304" pitchFamily="18" charset="0"/>
                <a:cs typeface="Times New Roman" panose="02020603050405020304" pitchFamily="18" charset="0"/>
              </a:rPr>
              <a:t>», которые устраивал </a:t>
            </a:r>
            <a:r>
              <a:rPr lang="ru-RU" sz="2400" i="1" dirty="0" err="1">
                <a:latin typeface="Times New Roman" panose="02020603050405020304" pitchFamily="18" charset="0"/>
                <a:cs typeface="Times New Roman" panose="02020603050405020304" pitchFamily="18" charset="0"/>
              </a:rPr>
              <a:t>Лунц</a:t>
            </a:r>
            <a:r>
              <a:rPr lang="ru-RU" sz="2400" i="1" dirty="0">
                <a:latin typeface="Times New Roman" panose="02020603050405020304" pitchFamily="18" charset="0"/>
                <a:cs typeface="Times New Roman" panose="02020603050405020304" pitchFamily="18" charset="0"/>
              </a:rPr>
              <a:t> в Студии,— это были импровизированные пародийные представления, в которых все присутствующие были одновременно и актерами, и зрителями. Драматургом и режиссером был </a:t>
            </a:r>
            <a:r>
              <a:rPr lang="ru-RU" sz="2400" i="1" dirty="0" err="1">
                <a:latin typeface="Times New Roman" panose="02020603050405020304" pitchFamily="18" charset="0"/>
                <a:cs typeface="Times New Roman" panose="02020603050405020304" pitchFamily="18" charset="0"/>
              </a:rPr>
              <a:t>Лунц</a:t>
            </a:r>
            <a:r>
              <a:rPr lang="ru-RU" sz="2400" i="1" dirty="0">
                <a:latin typeface="Times New Roman" panose="02020603050405020304" pitchFamily="18" charset="0"/>
                <a:cs typeface="Times New Roman" panose="02020603050405020304" pitchFamily="18" charset="0"/>
              </a:rPr>
              <a:t>. Он мгновенно изобретал очередную сцену, за руки стаскивал со стульев нужных для нее исполнителей, отводил их на несколько секунд в сторону, шепотом сообщал каждому, что он должен делать (слов действующим лицам не полагалось никаких, кинематограф был немой), и сцена исполнялась при всеобщем ликовании. Зрители от хохота падали на пол. И так чуть ли не каждый вечер в течение нескольких лет – ни разу не повторяясь. В «кинематографе» </a:t>
            </a:r>
            <a:r>
              <a:rPr lang="ru-RU" sz="2400" i="1" dirty="0" err="1">
                <a:latin typeface="Times New Roman" panose="02020603050405020304" pitchFamily="18" charset="0"/>
                <a:cs typeface="Times New Roman" panose="02020603050405020304" pitchFamily="18" charset="0"/>
              </a:rPr>
              <a:t>Лунца</a:t>
            </a:r>
            <a:r>
              <a:rPr lang="ru-RU" sz="2400" i="1" dirty="0">
                <a:latin typeface="Times New Roman" panose="02020603050405020304" pitchFamily="18" charset="0"/>
                <a:cs typeface="Times New Roman" panose="02020603050405020304" pitchFamily="18" charset="0"/>
              </a:rPr>
              <a:t> ничего нельзя было повторить, – он всегда творился заново. </a:t>
            </a:r>
            <a:r>
              <a:rPr lang="ru-RU" sz="2400" i="1" dirty="0" err="1">
                <a:latin typeface="Times New Roman" panose="02020603050405020304" pitchFamily="18" charset="0"/>
                <a:cs typeface="Times New Roman" panose="02020603050405020304" pitchFamily="18" charset="0"/>
              </a:rPr>
              <a:t>Студисты</a:t>
            </a:r>
            <a:r>
              <a:rPr lang="ru-RU" sz="2400" i="1" dirty="0">
                <a:latin typeface="Times New Roman" panose="02020603050405020304" pitchFamily="18" charset="0"/>
                <a:cs typeface="Times New Roman" panose="02020603050405020304" pitchFamily="18" charset="0"/>
              </a:rPr>
              <a:t> и преподаватели Студии, стараясь оттянуть возвращение в свои холодные темные квартиры, скоро привыкли проводить в Доме искусств все вечера. Эти вечерние сборища, где все встречались на равных правах, получили название «Клуба Дома искусств». На этих клубных собраниях читали друг другу свои произведения, преимущественно стихи. Но главным их содержанием, главным их очарованием был </a:t>
            </a:r>
            <a:r>
              <a:rPr lang="ru-RU" sz="2400" i="1" dirty="0" err="1">
                <a:latin typeface="Times New Roman" panose="02020603050405020304" pitchFamily="18" charset="0"/>
                <a:cs typeface="Times New Roman" panose="02020603050405020304" pitchFamily="18" charset="0"/>
              </a:rPr>
              <a:t>Лунц</a:t>
            </a:r>
            <a:r>
              <a:rPr lang="ru-RU" sz="2400" i="1" dirty="0">
                <a:latin typeface="Times New Roman" panose="02020603050405020304" pitchFamily="18" charset="0"/>
                <a:cs typeface="Times New Roman" panose="02020603050405020304" pitchFamily="18" charset="0"/>
              </a:rPr>
              <a:t> и его кинематограф. Творческая энергия </a:t>
            </a:r>
            <a:r>
              <a:rPr lang="ru-RU" sz="2400" i="1" dirty="0" err="1">
                <a:latin typeface="Times New Roman" panose="02020603050405020304" pitchFamily="18" charset="0"/>
                <a:cs typeface="Times New Roman" panose="02020603050405020304" pitchFamily="18" charset="0"/>
              </a:rPr>
              <a:t>Лунца</a:t>
            </a:r>
            <a:r>
              <a:rPr lang="ru-RU" sz="2400" i="1" dirty="0">
                <a:latin typeface="Times New Roman" panose="02020603050405020304" pitchFamily="18" charset="0"/>
                <a:cs typeface="Times New Roman" panose="02020603050405020304" pitchFamily="18" charset="0"/>
              </a:rPr>
              <a:t> была </a:t>
            </a:r>
            <a:r>
              <a:rPr lang="ru-RU" sz="2400" i="1" dirty="0" smtClean="0">
                <a:latin typeface="Times New Roman" panose="02020603050405020304" pitchFamily="18" charset="0"/>
                <a:cs typeface="Times New Roman" panose="02020603050405020304" pitchFamily="18" charset="0"/>
              </a:rPr>
              <a:t>неистощима».</a:t>
            </a:r>
            <a:endParaRPr lang="ru-RU" sz="2400" i="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0688" y="6334780"/>
            <a:ext cx="9145016" cy="523220"/>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http://www.chukfamily.ru/nikolai/prosa-nchukovskiy/memories/dom-iskusstv-klub-doma-iskusstv-literaturnaya-studiya-doma-iskusstv</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892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8229600" cy="1324744"/>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	Лето 1921 года </a:t>
            </a:r>
            <a:r>
              <a:rPr lang="ru-RU" sz="2400" dirty="0" err="1" smtClean="0">
                <a:latin typeface="Times New Roman" panose="02020603050405020304" pitchFamily="18" charset="0"/>
                <a:cs typeface="Times New Roman" panose="02020603050405020304" pitchFamily="18" charset="0"/>
              </a:rPr>
              <a:t>Лунц</a:t>
            </a:r>
            <a:r>
              <a:rPr lang="ru-RU" sz="2400" dirty="0" smtClean="0">
                <a:latin typeface="Times New Roman" panose="02020603050405020304" pitchFamily="18" charset="0"/>
                <a:cs typeface="Times New Roman" panose="02020603050405020304" pitchFamily="18" charset="0"/>
              </a:rPr>
              <a:t> провел в </a:t>
            </a:r>
            <a:r>
              <a:rPr lang="ru-RU" sz="2400" dirty="0" err="1" smtClean="0">
                <a:latin typeface="Times New Roman" panose="02020603050405020304" pitchFamily="18" charset="0"/>
                <a:cs typeface="Times New Roman" panose="02020603050405020304" pitchFamily="18" charset="0"/>
              </a:rPr>
              <a:t>Холомках</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 </a:t>
            </a:r>
            <a:r>
              <a:rPr lang="ru-RU" sz="2400" dirty="0" smtClean="0">
                <a:latin typeface="Times New Roman" panose="02020603050405020304" pitchFamily="18" charset="0"/>
                <a:cs typeface="Times New Roman" panose="02020603050405020304" pitchFamily="18" charset="0"/>
              </a:rPr>
              <a:t>имении </a:t>
            </a:r>
            <a:r>
              <a:rPr lang="ru-RU" sz="2400" dirty="0">
                <a:latin typeface="Times New Roman" panose="02020603050405020304" pitchFamily="18" charset="0"/>
                <a:cs typeface="Times New Roman" panose="02020603050405020304" pitchFamily="18" charset="0"/>
              </a:rPr>
              <a:t>князей Гагариных в Псковской губернии, на берегу </a:t>
            </a:r>
            <a:r>
              <a:rPr lang="ru-RU" sz="2400" dirty="0" err="1">
                <a:latin typeface="Times New Roman" panose="02020603050405020304" pitchFamily="18" charset="0"/>
                <a:cs typeface="Times New Roman" panose="02020603050405020304" pitchFamily="18" charset="0"/>
              </a:rPr>
              <a:t>Шелони</a:t>
            </a:r>
            <a:r>
              <a:rPr lang="ru-RU" sz="2400" dirty="0">
                <a:latin typeface="Times New Roman" panose="02020603050405020304" pitchFamily="18" charset="0"/>
                <a:cs typeface="Times New Roman" panose="02020603050405020304" pitchFamily="18" charset="0"/>
              </a:rPr>
              <a:t>, в 25 верстах от уездного города Порхова.</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82" r="15221"/>
          <a:stretch/>
        </p:blipFill>
        <p:spPr bwMode="auto">
          <a:xfrm>
            <a:off x="493533" y="1916832"/>
            <a:ext cx="3089369" cy="44262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745" y="2634625"/>
            <a:ext cx="5086703" cy="33818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3533" y="6343081"/>
            <a:ext cx="3089369" cy="461665"/>
          </a:xfrm>
          <a:prstGeom prst="rect">
            <a:avLst/>
          </a:prstGeom>
          <a:noFill/>
        </p:spPr>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Л. Н. </a:t>
            </a:r>
            <a:r>
              <a:rPr lang="ru-RU" sz="2400" b="1" dirty="0" err="1" smtClean="0">
                <a:latin typeface="Times New Roman" panose="02020603050405020304" pitchFamily="18" charset="0"/>
                <a:cs typeface="Times New Roman" panose="02020603050405020304" pitchFamily="18" charset="0"/>
              </a:rPr>
              <a:t>Лунц</a:t>
            </a:r>
            <a:endParaRPr lang="ru-RU"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602904" y="6193115"/>
            <a:ext cx="3456384" cy="461665"/>
          </a:xfrm>
          <a:prstGeom prst="rect">
            <a:avLst/>
          </a:prstGeom>
          <a:noFill/>
        </p:spPr>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Усадьба «</a:t>
            </a:r>
            <a:r>
              <a:rPr lang="ru-RU" sz="2400" b="1" dirty="0" err="1" smtClean="0">
                <a:latin typeface="Times New Roman" panose="02020603050405020304" pitchFamily="18" charset="0"/>
                <a:cs typeface="Times New Roman" panose="02020603050405020304" pitchFamily="18" charset="0"/>
              </a:rPr>
              <a:t>Холомки</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873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23728" y="332656"/>
            <a:ext cx="6861448" cy="2952329"/>
          </a:xfrm>
          <a:solidFill>
            <a:srgbClr val="FFFFFF">
              <a:alpha val="16863"/>
            </a:srgbClr>
          </a:solidFill>
          <a:ln>
            <a:no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just">
              <a:buNone/>
            </a:pPr>
            <a:r>
              <a:rPr lang="ru-RU" sz="2400" i="1" dirty="0" smtClean="0">
                <a:latin typeface="Times New Roman" panose="02020603050405020304" pitchFamily="18" charset="0"/>
                <a:cs typeface="Times New Roman" panose="02020603050405020304" pitchFamily="18" charset="0"/>
              </a:rPr>
              <a:t>«Литераторов понаехало в </a:t>
            </a:r>
            <a:r>
              <a:rPr lang="ru-RU" sz="2400" i="1" dirty="0" err="1" smtClean="0">
                <a:latin typeface="Times New Roman" panose="02020603050405020304" pitchFamily="18" charset="0"/>
                <a:cs typeface="Times New Roman" panose="02020603050405020304" pitchFamily="18" charset="0"/>
              </a:rPr>
              <a:t>Холомки</a:t>
            </a:r>
            <a:r>
              <a:rPr lang="ru-RU" sz="2400" i="1" dirty="0" smtClean="0">
                <a:latin typeface="Times New Roman" panose="02020603050405020304" pitchFamily="18" charset="0"/>
                <a:cs typeface="Times New Roman" panose="02020603050405020304" pitchFamily="18" charset="0"/>
              </a:rPr>
              <a:t> куда больше, чем художников. Появился Ходасевич с женой и пасынком, М. Л. Лозинский со своей лучшей ученицей </a:t>
            </a:r>
            <a:r>
              <a:rPr lang="ru-RU" sz="2400" i="1" dirty="0" err="1" smtClean="0">
                <a:latin typeface="Times New Roman" panose="02020603050405020304" pitchFamily="18" charset="0"/>
                <a:cs typeface="Times New Roman" panose="02020603050405020304" pitchFamily="18" charset="0"/>
              </a:rPr>
              <a:t>Оношкович-Яцыной</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Леткова</a:t>
            </a:r>
            <a:r>
              <a:rPr lang="ru-RU" sz="2400" i="1" dirty="0" smtClean="0">
                <a:latin typeface="Times New Roman" panose="02020603050405020304" pitchFamily="18" charset="0"/>
                <a:cs typeface="Times New Roman" panose="02020603050405020304" pitchFamily="18" charset="0"/>
              </a:rPr>
              <a:t>-Султанова с сыном Юрием. Вслед за ними появилась и молодежь — Сергей </a:t>
            </a:r>
            <a:r>
              <a:rPr lang="ru-RU" sz="2400" i="1" dirty="0" err="1" smtClean="0">
                <a:latin typeface="Times New Roman" panose="02020603050405020304" pitchFamily="18" charset="0"/>
                <a:cs typeface="Times New Roman" panose="02020603050405020304" pitchFamily="18" charset="0"/>
              </a:rPr>
              <a:t>Нельдихен</a:t>
            </a:r>
            <a:r>
              <a:rPr lang="ru-RU" sz="2400" i="1" dirty="0" smtClean="0">
                <a:latin typeface="Times New Roman" panose="02020603050405020304" pitchFamily="18" charset="0"/>
                <a:cs typeface="Times New Roman" panose="02020603050405020304" pitchFamily="18" charset="0"/>
              </a:rPr>
              <a:t>, Миша Зощенко, Миша Слонимский, Лева </a:t>
            </a:r>
            <a:r>
              <a:rPr lang="ru-RU" sz="2400" i="1" dirty="0" err="1" smtClean="0">
                <a:latin typeface="Times New Roman" panose="02020603050405020304" pitchFamily="18" charset="0"/>
                <a:cs typeface="Times New Roman" panose="02020603050405020304" pitchFamily="18" charset="0"/>
              </a:rPr>
              <a:t>Лунц</a:t>
            </a:r>
            <a:r>
              <a:rPr lang="ru-RU" sz="2400" i="1" dirty="0" smtClean="0">
                <a:latin typeface="Times New Roman" panose="02020603050405020304" pitchFamily="18" charset="0"/>
                <a:cs typeface="Times New Roman" panose="02020603050405020304" pitchFamily="18" charset="0"/>
              </a:rPr>
              <a:t> и Муся </a:t>
            </a:r>
            <a:r>
              <a:rPr lang="ru-RU" sz="2400" i="1" dirty="0" err="1" smtClean="0">
                <a:latin typeface="Times New Roman" panose="02020603050405020304" pitchFamily="18" charset="0"/>
                <a:cs typeface="Times New Roman" panose="02020603050405020304" pitchFamily="18" charset="0"/>
              </a:rPr>
              <a:t>Алонкина</a:t>
            </a:r>
            <a:r>
              <a:rPr lang="ru-RU" sz="2400" i="1" dirty="0" smtClean="0">
                <a:latin typeface="Times New Roman" panose="02020603050405020304" pitchFamily="18" charset="0"/>
                <a:cs typeface="Times New Roman" panose="02020603050405020304" pitchFamily="18" charset="0"/>
              </a:rPr>
              <a:t>. Всех их вместить гагаринский дом не мог, и потому новоприбывших поселили в бывшем </a:t>
            </a:r>
            <a:r>
              <a:rPr lang="ru-RU" sz="2400" i="1" dirty="0" err="1" smtClean="0">
                <a:latin typeface="Times New Roman" panose="02020603050405020304" pitchFamily="18" charset="0"/>
                <a:cs typeface="Times New Roman" panose="02020603050405020304" pitchFamily="18" charset="0"/>
              </a:rPr>
              <a:t>новосильцовском</a:t>
            </a:r>
            <a:r>
              <a:rPr lang="ru-RU" sz="2400" i="1" dirty="0" smtClean="0">
                <a:latin typeface="Times New Roman" panose="02020603050405020304" pitchFamily="18" charset="0"/>
                <a:cs typeface="Times New Roman" panose="02020603050405020304" pitchFamily="18" charset="0"/>
              </a:rPr>
              <a:t> доме – Бельском Устье»</a:t>
            </a:r>
            <a:r>
              <a:rPr lang="ru-RU" sz="2400" dirty="0" smtClean="0">
                <a:latin typeface="Times New Roman" panose="02020603050405020304" pitchFamily="18" charset="0"/>
                <a:cs typeface="Times New Roman" panose="02020603050405020304" pitchFamily="18" charset="0"/>
              </a:rPr>
              <a:t> - так вспоминает </a:t>
            </a:r>
            <a:r>
              <a:rPr lang="ru-RU" sz="2400" dirty="0" smtClean="0">
                <a:latin typeface="Times New Roman" panose="02020603050405020304" pitchFamily="18" charset="0"/>
                <a:cs typeface="Times New Roman" panose="02020603050405020304" pitchFamily="18" charset="0"/>
              </a:rPr>
              <a:t>Н. К. </a:t>
            </a:r>
            <a:r>
              <a:rPr lang="ru-RU" sz="2400" dirty="0" smtClean="0">
                <a:latin typeface="Times New Roman" panose="02020603050405020304" pitchFamily="18" charset="0"/>
                <a:cs typeface="Times New Roman" panose="02020603050405020304" pitchFamily="18" charset="0"/>
              </a:rPr>
              <a:t>Чуковский</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839" y="3717032"/>
            <a:ext cx="4261819" cy="27184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64088" y="6435464"/>
            <a:ext cx="2808312" cy="400110"/>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Усадьба «</a:t>
            </a:r>
            <a:r>
              <a:rPr lang="ru-RU" sz="2000" b="1" dirty="0" err="1" smtClean="0">
                <a:latin typeface="Times New Roman" panose="02020603050405020304" pitchFamily="18" charset="0"/>
                <a:cs typeface="Times New Roman" panose="02020603050405020304" pitchFamily="18" charset="0"/>
              </a:rPr>
              <a:t>Холомки</a:t>
            </a: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73163" y="6435464"/>
            <a:ext cx="2865545" cy="400110"/>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Н. К. Чуковский</a:t>
            </a:r>
            <a:endParaRPr lang="ru-RU"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0374" y="0"/>
            <a:ext cx="7596336" cy="307777"/>
          </a:xfrm>
          <a:prstGeom prst="rect">
            <a:avLst/>
          </a:prstGeom>
          <a:noFill/>
        </p:spPr>
        <p:txBody>
          <a:bodyPr wrap="square" rtlCol="0">
            <a:spAutoFit/>
          </a:bodyPr>
          <a:lstStyle/>
          <a:p>
            <a:pPr algn="just"/>
            <a:r>
              <a:rPr lang="en-US" sz="1400" b="1" dirty="0" smtClean="0">
                <a:latin typeface="Times New Roman" panose="02020603050405020304" pitchFamily="18" charset="0"/>
                <a:cs typeface="Times New Roman" panose="02020603050405020304" pitchFamily="18" charset="0"/>
              </a:rPr>
              <a:t>http://www.chukfamily.ru/nikolai/prosa-nchukovskiy/memories/xolomki</a:t>
            </a:r>
            <a:endParaRPr lang="ru-RU" sz="14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62" y="3479547"/>
            <a:ext cx="2162746" cy="29559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19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1268760"/>
            <a:ext cx="8003232" cy="4320480"/>
          </a:xfrm>
          <a:solidFill>
            <a:srgbClr val="FFFFFF">
              <a:alpha val="23922"/>
            </a:srgbClr>
          </a:solidFill>
          <a:ln>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	Бельское Устье — </a:t>
            </a:r>
            <a:r>
              <a:rPr lang="ru-RU" sz="2400" i="1" dirty="0" smtClean="0">
                <a:latin typeface="Times New Roman" panose="02020603050405020304" pitchFamily="18" charset="0"/>
                <a:cs typeface="Times New Roman" panose="02020603050405020304" pitchFamily="18" charset="0"/>
              </a:rPr>
              <a:t>«...имение, выстроенное в стиле «Руслана и Людмилы» по проекту И. П. </a:t>
            </a:r>
            <a:r>
              <a:rPr lang="ru-RU" sz="2400" i="1" dirty="0" err="1" smtClean="0">
                <a:latin typeface="Times New Roman" panose="02020603050405020304" pitchFamily="18" charset="0"/>
                <a:cs typeface="Times New Roman" panose="02020603050405020304" pitchFamily="18" charset="0"/>
              </a:rPr>
              <a:t>Ропета</a:t>
            </a:r>
            <a:r>
              <a:rPr lang="ru-RU" sz="2400" dirty="0" smtClean="0">
                <a:latin typeface="Times New Roman" panose="02020603050405020304" pitchFamily="18" charset="0"/>
                <a:cs typeface="Times New Roman" panose="02020603050405020304" pitchFamily="18" charset="0"/>
              </a:rPr>
              <a:t>, — описывает его К. Чуковский. — </a:t>
            </a:r>
            <a:r>
              <a:rPr lang="ru-RU" sz="2400" dirty="0" err="1" smtClean="0">
                <a:latin typeface="Times New Roman" panose="02020603050405020304" pitchFamily="18" charset="0"/>
                <a:cs typeface="Times New Roman" panose="02020603050405020304" pitchFamily="18" charset="0"/>
              </a:rPr>
              <a:t>Новосильцовский</a:t>
            </a:r>
            <a:r>
              <a:rPr lang="ru-RU" sz="2400" dirty="0" smtClean="0">
                <a:latin typeface="Times New Roman" panose="02020603050405020304" pitchFamily="18" charset="0"/>
                <a:cs typeface="Times New Roman" panose="02020603050405020304" pitchFamily="18" charset="0"/>
              </a:rPr>
              <a:t> дом стоял в двух верстах от </a:t>
            </a:r>
            <a:r>
              <a:rPr lang="ru-RU" sz="2400" dirty="0" err="1" smtClean="0">
                <a:latin typeface="Times New Roman" panose="02020603050405020304" pitchFamily="18" charset="0"/>
                <a:cs typeface="Times New Roman" panose="02020603050405020304" pitchFamily="18" charset="0"/>
              </a:rPr>
              <a:t>Холомков</a:t>
            </a:r>
            <a:r>
              <a:rPr lang="ru-RU" sz="2400" dirty="0" smtClean="0">
                <a:latin typeface="Times New Roman" panose="02020603050405020304" pitchFamily="18" charset="0"/>
                <a:cs typeface="Times New Roman" panose="02020603050405020304" pitchFamily="18" charset="0"/>
              </a:rPr>
              <a:t> — </a:t>
            </a:r>
            <a:r>
              <a:rPr lang="ru-RU" sz="2400" i="1" dirty="0" smtClean="0">
                <a:latin typeface="Times New Roman" panose="02020603050405020304" pitchFamily="18" charset="0"/>
                <a:cs typeface="Times New Roman" panose="02020603050405020304" pitchFamily="18" charset="0"/>
              </a:rPr>
              <a:t>длинная деревянная двухэтажная постройка с просторными комнатами, паркетом и полным отсутствием мебели... </a:t>
            </a:r>
          </a:p>
          <a:p>
            <a:pPr marL="0" indent="0" algn="just">
              <a:buNone/>
            </a:pPr>
            <a:r>
              <a:rPr lang="ru-RU" sz="2400" i="1" dirty="0" smtClean="0">
                <a:latin typeface="Times New Roman" panose="02020603050405020304" pitchFamily="18" charset="0"/>
                <a:cs typeface="Times New Roman" panose="02020603050405020304" pitchFamily="18" charset="0"/>
              </a:rPr>
              <a:t>	От </a:t>
            </a:r>
            <a:r>
              <a:rPr lang="ru-RU" sz="2400" i="1" dirty="0" err="1" smtClean="0">
                <a:latin typeface="Times New Roman" panose="02020603050405020304" pitchFamily="18" charset="0"/>
                <a:cs typeface="Times New Roman" panose="02020603050405020304" pitchFamily="18" charset="0"/>
              </a:rPr>
              <a:t>Холомков</a:t>
            </a:r>
            <a:r>
              <a:rPr lang="ru-RU" sz="2400" i="1" dirty="0" smtClean="0">
                <a:latin typeface="Times New Roman" panose="02020603050405020304" pitchFamily="18" charset="0"/>
                <a:cs typeface="Times New Roman" panose="02020603050405020304" pitchFamily="18" charset="0"/>
              </a:rPr>
              <a:t> к Бельскому Устью вела длинная березовая аллея. Дом Новосильцевых одним фасадом был обращен в яблоневый сад, другим — к бесконечным полям, где блестели изгибы </a:t>
            </a:r>
            <a:r>
              <a:rPr lang="ru-RU" sz="2400" i="1" dirty="0" err="1" smtClean="0">
                <a:latin typeface="Times New Roman" panose="02020603050405020304" pitchFamily="18" charset="0"/>
                <a:cs typeface="Times New Roman" panose="02020603050405020304" pitchFamily="18" charset="0"/>
              </a:rPr>
              <a:t>Шелони</a:t>
            </a:r>
            <a:r>
              <a:rPr lang="ru-RU" sz="2400" i="1" dirty="0" smtClean="0">
                <a:latin typeface="Times New Roman" panose="02020603050405020304" pitchFamily="18" charset="0"/>
                <a:cs typeface="Times New Roman" panose="02020603050405020304" pitchFamily="18" charset="0"/>
              </a:rPr>
              <a:t> и чернели деревни. Между домом и рекой стояла церковь, построенная в  </a:t>
            </a:r>
            <a:r>
              <a:rPr lang="en-US" sz="2400" i="1" dirty="0" smtClean="0">
                <a:latin typeface="Times New Roman" panose="02020603050405020304" pitchFamily="18" charset="0"/>
                <a:cs typeface="Times New Roman" panose="02020603050405020304" pitchFamily="18" charset="0"/>
              </a:rPr>
              <a:t>XVIII</a:t>
            </a:r>
            <a:r>
              <a:rPr lang="ru-RU" sz="2400" i="1" dirty="0" smtClean="0">
                <a:latin typeface="Times New Roman" panose="02020603050405020304" pitchFamily="18" charset="0"/>
                <a:cs typeface="Times New Roman" panose="02020603050405020304" pitchFamily="18" charset="0"/>
              </a:rPr>
              <a:t> веке»</a:t>
            </a:r>
            <a:r>
              <a:rPr lang="ru-RU" sz="2400" dirty="0" smtClean="0">
                <a:latin typeface="Times New Roman" panose="02020603050405020304" pitchFamily="18" charset="0"/>
                <a:cs typeface="Times New Roman" panose="02020603050405020304" pitchFamily="18" charset="0"/>
              </a:rPr>
              <a:t>.</a:t>
            </a:r>
          </a:p>
          <a:p>
            <a:pPr marL="0" indent="0" algn="just">
              <a:buNone/>
            </a:pPr>
            <a:endParaRPr lang="ru-RU"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555776" y="6519446"/>
            <a:ext cx="7596336" cy="338554"/>
          </a:xfrm>
          <a:prstGeom prst="rect">
            <a:avLst/>
          </a:prstGeom>
          <a:noFill/>
        </p:spPr>
        <p:txBody>
          <a:bodyPr wrap="square" rtlCol="0">
            <a:spAutoFit/>
          </a:bodyPr>
          <a:lstStyle/>
          <a:p>
            <a:pPr algn="just"/>
            <a:r>
              <a:rPr lang="en-US" sz="1600" b="1" dirty="0" smtClean="0">
                <a:latin typeface="Times New Roman" panose="02020603050405020304" pitchFamily="18" charset="0"/>
                <a:cs typeface="Times New Roman" panose="02020603050405020304" pitchFamily="18" charset="0"/>
              </a:rPr>
              <a:t>http://www.chukfamily.ru/nikolai/prosa-nchukovskiy/memories/xolomki</a:t>
            </a:r>
            <a:endParaRPr lang="ru-RU"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837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0" y="1700808"/>
            <a:ext cx="4402832" cy="4525963"/>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9" y="435456"/>
            <a:ext cx="4154162" cy="6165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335368" y="188640"/>
            <a:ext cx="4572000" cy="6247864"/>
          </a:xfrm>
          <a:prstGeom prst="rect">
            <a:avLst/>
          </a:prstGeom>
        </p:spPr>
        <p:txBody>
          <a:bodyPr>
            <a:spAutoFit/>
          </a:bodyPr>
          <a:lstStyle/>
          <a:p>
            <a:pPr algn="just"/>
            <a:r>
              <a:rPr lang="ru-RU" sz="2000" dirty="0" smtClean="0">
                <a:latin typeface="Times New Roman" panose="02020603050405020304" pitchFamily="18" charset="0"/>
                <a:cs typeface="Times New Roman" panose="02020603050405020304" pitchFamily="18" charset="0"/>
              </a:rPr>
              <a:t>	Самый </a:t>
            </a:r>
            <a:r>
              <a:rPr lang="ru-RU" sz="2000" dirty="0">
                <a:latin typeface="Times New Roman" panose="02020603050405020304" pitchFamily="18" charset="0"/>
                <a:cs typeface="Times New Roman" panose="02020603050405020304" pitchFamily="18" charset="0"/>
              </a:rPr>
              <a:t>молодой, веселый и одаренный Серапионов брат Лев </a:t>
            </a:r>
            <a:r>
              <a:rPr lang="ru-RU" sz="2000" dirty="0" err="1">
                <a:latin typeface="Times New Roman" panose="02020603050405020304" pitchFamily="18" charset="0"/>
                <a:cs typeface="Times New Roman" panose="02020603050405020304" pitchFamily="18" charset="0"/>
              </a:rPr>
              <a:t>Лунц</a:t>
            </a:r>
            <a:r>
              <a:rPr lang="ru-RU" sz="2000" dirty="0">
                <a:latin typeface="Times New Roman" panose="02020603050405020304" pitchFamily="18" charset="0"/>
                <a:cs typeface="Times New Roman" panose="02020603050405020304" pitchFamily="18" charset="0"/>
              </a:rPr>
              <a:t> — драматург, прозаик, публицист, знаток западных литератур — родился и почти всю свою короткую жизнь прожил в Петербурге-Петрограде. Если вам случится быть на Троицкой улице (давно уже — улица Рубинштейна), обратите внимание на дом 26 — здесь в подвале еще недавно располагались издательство «Академический проект», книжная лавка и кафе, а раньше в доме был аптекарский магазин Натана </a:t>
            </a:r>
            <a:r>
              <a:rPr lang="ru-RU" sz="2000" dirty="0" err="1">
                <a:latin typeface="Times New Roman" panose="02020603050405020304" pitchFamily="18" charset="0"/>
                <a:cs typeface="Times New Roman" panose="02020603050405020304" pitchFamily="18" charset="0"/>
              </a:rPr>
              <a:t>Лунца</a:t>
            </a:r>
            <a:r>
              <a:rPr lang="ru-RU" sz="2000" dirty="0">
                <a:latin typeface="Times New Roman" panose="02020603050405020304" pitchFamily="18" charset="0"/>
                <a:cs typeface="Times New Roman" panose="02020603050405020304" pitchFamily="18" charset="0"/>
              </a:rPr>
              <a:t> — отца Левы. Здесь-то юный </a:t>
            </a:r>
            <a:r>
              <a:rPr lang="ru-RU" sz="2000" dirty="0" err="1">
                <a:latin typeface="Times New Roman" panose="02020603050405020304" pitchFamily="18" charset="0"/>
                <a:cs typeface="Times New Roman" panose="02020603050405020304" pitchFamily="18" charset="0"/>
              </a:rPr>
              <a:t>Лунц</a:t>
            </a:r>
            <a:r>
              <a:rPr lang="ru-RU" sz="2000" dirty="0">
                <a:latin typeface="Times New Roman" panose="02020603050405020304" pitchFamily="18" charset="0"/>
                <a:cs typeface="Times New Roman" panose="02020603050405020304" pitchFamily="18" charset="0"/>
              </a:rPr>
              <a:t> и работал; здесь написано почти все, что составляет его литературное наследие. Возможно, беспокойный и не знающий старости дух Левы </a:t>
            </a:r>
            <a:r>
              <a:rPr lang="ru-RU" sz="2000" dirty="0" err="1">
                <a:latin typeface="Times New Roman" panose="02020603050405020304" pitchFamily="18" charset="0"/>
                <a:cs typeface="Times New Roman" panose="02020603050405020304" pitchFamily="18" charset="0"/>
              </a:rPr>
              <a:t>Лунца</a:t>
            </a:r>
            <a:r>
              <a:rPr lang="ru-RU" sz="2000" dirty="0">
                <a:latin typeface="Times New Roman" panose="02020603050405020304" pitchFamily="18" charset="0"/>
                <a:cs typeface="Times New Roman" panose="02020603050405020304" pitchFamily="18" charset="0"/>
              </a:rPr>
              <a:t> еще обитает в его доме. В любом случае — замедлите шаг и поклонитесь этому месту…</a:t>
            </a:r>
          </a:p>
        </p:txBody>
      </p:sp>
      <p:sp>
        <p:nvSpPr>
          <p:cNvPr id="5" name="Прямоугольник 4"/>
          <p:cNvSpPr/>
          <p:nvPr/>
        </p:nvSpPr>
        <p:spPr>
          <a:xfrm>
            <a:off x="5053168" y="6465690"/>
            <a:ext cx="4168834" cy="369332"/>
          </a:xfrm>
          <a:prstGeom prst="rect">
            <a:avLst/>
          </a:prstGeom>
        </p:spPr>
        <p:txBody>
          <a:bodyPr wrap="none">
            <a:spAutoFit/>
          </a:bodyPr>
          <a:lstStyle/>
          <a:p>
            <a:pPr algn="just"/>
            <a:r>
              <a:rPr lang="en-US" b="1" dirty="0">
                <a:latin typeface="Times New Roman" panose="02020603050405020304" pitchFamily="18" charset="0"/>
                <a:cs typeface="Times New Roman" panose="02020603050405020304" pitchFamily="18" charset="0"/>
              </a:rPr>
              <a:t>https://biography.wikireading.ru/147817</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473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83768" y="476672"/>
            <a:ext cx="5842992" cy="1656184"/>
          </a:xfrm>
          <a:solidFill>
            <a:srgbClr val="FFFFFF">
              <a:alpha val="18039"/>
            </a:srgbClr>
          </a:solidFill>
          <a:ln>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	К сожалению от усадьбы практически ничего не осталось, но  в Бельском Устье сохранилась церковь 1796  года, перестроенная в конце </a:t>
            </a:r>
            <a:r>
              <a:rPr lang="en-US" sz="2400" dirty="0" smtClean="0">
                <a:latin typeface="Times New Roman" panose="02020603050405020304" pitchFamily="18" charset="0"/>
                <a:cs typeface="Times New Roman" panose="02020603050405020304" pitchFamily="18" charset="0"/>
              </a:rPr>
              <a:t>XIX </a:t>
            </a:r>
            <a:r>
              <a:rPr lang="ru-RU" sz="2400" dirty="0" smtClean="0">
                <a:latin typeface="Times New Roman" panose="02020603050405020304" pitchFamily="18" charset="0"/>
                <a:cs typeface="Times New Roman" panose="02020603050405020304" pitchFamily="18" charset="0"/>
              </a:rPr>
              <a:t>века.</a:t>
            </a:r>
            <a:endParaRPr lang="ru-RU" sz="2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581825"/>
            <a:ext cx="5149684" cy="38751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60" y="2417993"/>
            <a:ext cx="3160559" cy="42140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570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39752" y="260649"/>
            <a:ext cx="6645424" cy="3168351"/>
          </a:xfrm>
          <a:solidFill>
            <a:srgbClr val="FFFFFF">
              <a:alpha val="20000"/>
            </a:srgbClr>
          </a:solidFill>
          <a:ln>
            <a:noFill/>
          </a:ln>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0" indent="0" algn="just">
              <a:buNone/>
            </a:pPr>
            <a:r>
              <a:rPr lang="ru-RU" sz="2400" dirty="0" smtClean="0">
                <a:latin typeface="Times New Roman" panose="02020603050405020304" pitchFamily="18" charset="0"/>
                <a:cs typeface="Times New Roman" panose="02020603050405020304" pitchFamily="18" charset="0"/>
              </a:rPr>
              <a:t>	В своих воспоминаниях о </a:t>
            </a:r>
            <a:r>
              <a:rPr lang="ru-RU" sz="2400" dirty="0" err="1" smtClean="0">
                <a:latin typeface="Times New Roman" panose="02020603050405020304" pitchFamily="18" charset="0"/>
                <a:cs typeface="Times New Roman" panose="02020603050405020304" pitchFamily="18" charset="0"/>
              </a:rPr>
              <a:t>Холомках</a:t>
            </a:r>
            <a:r>
              <a:rPr lang="ru-RU"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Н.К. </a:t>
            </a:r>
            <a:r>
              <a:rPr lang="ru-RU" sz="2400" dirty="0" smtClean="0">
                <a:latin typeface="Times New Roman" panose="02020603050405020304" pitchFamily="18" charset="0"/>
                <a:cs typeface="Times New Roman" panose="02020603050405020304" pitchFamily="18" charset="0"/>
              </a:rPr>
              <a:t>Чуковский отмечает, что </a:t>
            </a:r>
            <a:r>
              <a:rPr lang="ru-RU" sz="2400" i="1" dirty="0" smtClean="0">
                <a:latin typeface="Times New Roman" panose="02020603050405020304" pitchFamily="18" charset="0"/>
                <a:cs typeface="Times New Roman" panose="02020603050405020304" pitchFamily="18" charset="0"/>
              </a:rPr>
              <a:t>«между приехавшими из Петрограда и местными жителями установились самые тесные отношения. </a:t>
            </a:r>
            <a:r>
              <a:rPr lang="ru-RU" sz="2400" i="1" dirty="0" err="1" smtClean="0">
                <a:latin typeface="Times New Roman" panose="02020603050405020304" pitchFamily="18" charset="0"/>
                <a:cs typeface="Times New Roman" panose="02020603050405020304" pitchFamily="18" charset="0"/>
              </a:rPr>
              <a:t>Нельдихен</a:t>
            </a:r>
            <a:r>
              <a:rPr lang="ru-RU" sz="2400" i="1" dirty="0" smtClean="0">
                <a:latin typeface="Times New Roman" panose="02020603050405020304" pitchFamily="18" charset="0"/>
                <a:cs typeface="Times New Roman" panose="02020603050405020304" pitchFamily="18" charset="0"/>
              </a:rPr>
              <a:t> и </a:t>
            </a:r>
            <a:r>
              <a:rPr lang="ru-RU" sz="2400" i="1" dirty="0" err="1" smtClean="0">
                <a:latin typeface="Times New Roman" panose="02020603050405020304" pitchFamily="18" charset="0"/>
                <a:cs typeface="Times New Roman" panose="02020603050405020304" pitchFamily="18" charset="0"/>
              </a:rPr>
              <a:t>Лунц</a:t>
            </a:r>
            <a:r>
              <a:rPr lang="ru-RU" sz="2400" i="1" dirty="0" smtClean="0">
                <a:latin typeface="Times New Roman" panose="02020603050405020304" pitchFamily="18" charset="0"/>
                <a:cs typeface="Times New Roman" panose="02020603050405020304" pitchFamily="18" charset="0"/>
              </a:rPr>
              <a:t> подружились с дьяконом и его взрослой дочерью. Они каждое утро отправлялись в лес за грибами. Дьякон открыто ухаживал за Мусей </a:t>
            </a:r>
            <a:r>
              <a:rPr lang="ru-RU" sz="2400" i="1" dirty="0" err="1" smtClean="0">
                <a:latin typeface="Times New Roman" panose="02020603050405020304" pitchFamily="18" charset="0"/>
                <a:cs typeface="Times New Roman" panose="02020603050405020304" pitchFamily="18" charset="0"/>
              </a:rPr>
              <a:t>Алонкиной</a:t>
            </a:r>
            <a:r>
              <a:rPr lang="ru-RU" sz="2400" i="1" dirty="0" smtClean="0">
                <a:latin typeface="Times New Roman" panose="02020603050405020304" pitchFamily="18" charset="0"/>
                <a:cs typeface="Times New Roman" panose="02020603050405020304" pitchFamily="18" charset="0"/>
              </a:rPr>
              <a:t> и, встречаясь с ней, кокетливо бросал свой носовой платок в ее румяное личико с черными бровками. Миша Слонимский, давний Мусин поклонник, ревновал, но смирился и, вслед за Мусей, покорно ходил с дьяконом за грибами».</a:t>
            </a:r>
            <a:endParaRPr lang="ru-RU"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717031"/>
            <a:ext cx="4677544" cy="28229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776" y="6342926"/>
            <a:ext cx="28098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555234"/>
            <a:ext cx="2301948" cy="31735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374" y="0"/>
            <a:ext cx="7596336" cy="307777"/>
          </a:xfrm>
          <a:prstGeom prst="rect">
            <a:avLst/>
          </a:prstGeom>
          <a:noFill/>
        </p:spPr>
        <p:txBody>
          <a:bodyPr wrap="square" rtlCol="0">
            <a:spAutoFit/>
          </a:bodyPr>
          <a:lstStyle/>
          <a:p>
            <a:pPr algn="just"/>
            <a:r>
              <a:rPr lang="en-US" sz="1400" b="1" dirty="0" smtClean="0">
                <a:latin typeface="Times New Roman" panose="02020603050405020304" pitchFamily="18" charset="0"/>
                <a:cs typeface="Times New Roman" panose="02020603050405020304" pitchFamily="18" charset="0"/>
              </a:rPr>
              <a:t>http://www.chukfamily.ru/nikolai/prosa-nchukovskiy/memories/xolomki</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923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96752"/>
            <a:ext cx="8229600" cy="4525963"/>
          </a:xfrm>
          <a:solidFill>
            <a:srgbClr val="FFFFFF">
              <a:alpha val="18824"/>
            </a:srgbClr>
          </a:solidFill>
          <a:ln>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ru-RU" sz="2400" dirty="0" smtClean="0">
                <a:latin typeface="Times New Roman" panose="02020603050405020304" pitchFamily="18" charset="0"/>
                <a:cs typeface="Times New Roman" panose="02020603050405020304" pitchFamily="18" charset="0"/>
              </a:rPr>
              <a:t>	По воспоминаниям </a:t>
            </a:r>
            <a:r>
              <a:rPr lang="ru-RU" sz="2400" dirty="0" smtClean="0">
                <a:latin typeface="Times New Roman" panose="02020603050405020304" pitchFamily="18" charset="0"/>
                <a:cs typeface="Times New Roman" panose="02020603050405020304" pitchFamily="18" charset="0"/>
              </a:rPr>
              <a:t>Н. К. Чуковского</a:t>
            </a:r>
            <a:r>
              <a:rPr lang="ru-RU" sz="2400" dirty="0" smtClean="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«это было первое мирное лето после семи лет войны. Никто не знал, надолго ли эта передышка, не возобновится ли война вот-вот опять, и все же все чувствовали огромное облегчение, предавались мечтам и надеждам. Продразверстку заменили продналогом, демобилизованные красноармейцы возвращались в свои деревни, бывшие конники с увлечением рассказывали о прошлогоднем польском походе, крестьяне впервые с уверенностью пахали доставшиеся им от помещиков земли, по вечерам на берегах </a:t>
            </a:r>
            <a:r>
              <a:rPr lang="ru-RU" sz="2400" i="1" dirty="0" err="1" smtClean="0">
                <a:latin typeface="Times New Roman" panose="02020603050405020304" pitchFamily="18" charset="0"/>
                <a:cs typeface="Times New Roman" panose="02020603050405020304" pitchFamily="18" charset="0"/>
              </a:rPr>
              <a:t>Шелони</a:t>
            </a:r>
            <a:r>
              <a:rPr lang="ru-RU" sz="2400" i="1" dirty="0" smtClean="0">
                <a:latin typeface="Times New Roman" panose="02020603050405020304" pitchFamily="18" charset="0"/>
                <a:cs typeface="Times New Roman" panose="02020603050405020304" pitchFamily="18" charset="0"/>
              </a:rPr>
              <a:t> молодежь жгла костры и прыгала через них, готовясь к свадьбам, по нищим разоренным деревням победно гремели песни. Да и погода стояла на редкость солнечная, яркая, теплая».</a:t>
            </a:r>
            <a:endParaRPr lang="ru-RU" sz="24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555776" y="6519446"/>
            <a:ext cx="7596336" cy="338554"/>
          </a:xfrm>
          <a:prstGeom prst="rect">
            <a:avLst/>
          </a:prstGeom>
          <a:noFill/>
        </p:spPr>
        <p:txBody>
          <a:bodyPr wrap="square" rtlCol="0">
            <a:spAutoFit/>
          </a:bodyPr>
          <a:lstStyle/>
          <a:p>
            <a:pPr algn="just"/>
            <a:r>
              <a:rPr lang="en-US" sz="1600" b="1" dirty="0" smtClean="0">
                <a:latin typeface="Times New Roman" panose="02020603050405020304" pitchFamily="18" charset="0"/>
                <a:cs typeface="Times New Roman" panose="02020603050405020304" pitchFamily="18" charset="0"/>
              </a:rPr>
              <a:t>http://www.chukfamily.ru/nikolai/prosa-nchukovskiy/memories/xolomki</a:t>
            </a:r>
            <a:endParaRPr lang="ru-RU"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585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052736"/>
            <a:ext cx="8229600" cy="4536504"/>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just">
              <a:buNone/>
            </a:pPr>
            <a:r>
              <a:rPr lang="ru-RU" sz="2400" dirty="0" smtClean="0">
                <a:latin typeface="Times New Roman" panose="02020603050405020304" pitchFamily="18" charset="0"/>
                <a:cs typeface="Times New Roman" panose="02020603050405020304" pitchFamily="18" charset="0"/>
              </a:rPr>
              <a:t>	Тяжелый </a:t>
            </a:r>
            <a:r>
              <a:rPr lang="ru-RU" sz="2400" dirty="0">
                <a:latin typeface="Times New Roman" panose="02020603050405020304" pitchFamily="18" charset="0"/>
                <a:cs typeface="Times New Roman" panose="02020603050405020304" pitchFamily="18" charset="0"/>
              </a:rPr>
              <a:t>быт петроградских зим 1919−</a:t>
            </a:r>
            <a:r>
              <a:rPr lang="ru-RU" sz="2400" dirty="0" smtClean="0">
                <a:latin typeface="Times New Roman" panose="02020603050405020304" pitchFamily="18" charset="0"/>
                <a:cs typeface="Times New Roman" panose="02020603050405020304" pitchFamily="18" charset="0"/>
              </a:rPr>
              <a:t>21 годов, </a:t>
            </a:r>
            <a:r>
              <a:rPr lang="ru-RU" sz="2400" dirty="0">
                <a:latin typeface="Times New Roman" panose="02020603050405020304" pitchFamily="18" charset="0"/>
                <a:cs typeface="Times New Roman" panose="02020603050405020304" pitchFamily="18" charset="0"/>
              </a:rPr>
              <a:t>полуголодное существование в сырой комнате Дома искусств, напряженная </a:t>
            </a:r>
            <a:r>
              <a:rPr lang="ru-RU" sz="2400" dirty="0" smtClean="0">
                <a:latin typeface="Times New Roman" panose="02020603050405020304" pitchFamily="18" charset="0"/>
                <a:cs typeface="Times New Roman" panose="02020603050405020304" pitchFamily="18" charset="0"/>
              </a:rPr>
              <a:t>творческая </a:t>
            </a:r>
            <a:r>
              <a:rPr lang="ru-RU" sz="2400" dirty="0">
                <a:latin typeface="Times New Roman" panose="02020603050405020304" pitchFamily="18" charset="0"/>
                <a:cs typeface="Times New Roman" panose="02020603050405020304" pitchFamily="18" charset="0"/>
              </a:rPr>
              <a:t>работа серьезно подорвали здоровье </a:t>
            </a:r>
            <a:r>
              <a:rPr lang="ru-RU" sz="2400" dirty="0" err="1" smtClean="0">
                <a:latin typeface="Times New Roman" panose="02020603050405020304" pitchFamily="18" charset="0"/>
                <a:cs typeface="Times New Roman" panose="02020603050405020304" pitchFamily="18" charset="0"/>
              </a:rPr>
              <a:t>Лунца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 </a:t>
            </a:r>
            <a:r>
              <a:rPr lang="ru-RU" sz="2400" dirty="0" smtClean="0">
                <a:latin typeface="Times New Roman" panose="02020603050405020304" pitchFamily="18" charset="0"/>
                <a:cs typeface="Times New Roman" panose="02020603050405020304" pitchFamily="18" charset="0"/>
              </a:rPr>
              <a:t>1923 году </a:t>
            </a:r>
            <a:r>
              <a:rPr lang="ru-RU" sz="2400" dirty="0">
                <a:latin typeface="Times New Roman" panose="02020603050405020304" pitchFamily="18" charset="0"/>
                <a:cs typeface="Times New Roman" panose="02020603050405020304" pitchFamily="18" charset="0"/>
              </a:rPr>
              <a:t>возникла возможность </a:t>
            </a:r>
            <a:r>
              <a:rPr lang="ru-RU" sz="2400" dirty="0" smtClean="0">
                <a:latin typeface="Times New Roman" panose="02020603050405020304" pitchFamily="18" charset="0"/>
                <a:cs typeface="Times New Roman" panose="02020603050405020304" pitchFamily="18" charset="0"/>
              </a:rPr>
              <a:t>научной </a:t>
            </a:r>
            <a:r>
              <a:rPr lang="ru-RU" sz="2400" dirty="0">
                <a:latin typeface="Times New Roman" panose="02020603050405020304" pitchFamily="18" charset="0"/>
                <a:cs typeface="Times New Roman" panose="02020603050405020304" pitchFamily="18" charset="0"/>
              </a:rPr>
              <a:t>командировки в Испанию, где он одновременно должен был пройти курс лечения. В Гамбурге, куда </a:t>
            </a:r>
            <a:r>
              <a:rPr lang="ru-RU" sz="2400" dirty="0" err="1" smtClean="0">
                <a:latin typeface="Times New Roman" panose="02020603050405020304" pitchFamily="18" charset="0"/>
                <a:cs typeface="Times New Roman" panose="02020603050405020304" pitchFamily="18" charset="0"/>
              </a:rPr>
              <a:t>Лунц</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прибыл в июне </a:t>
            </a:r>
            <a:r>
              <a:rPr lang="ru-RU" sz="2400" dirty="0" smtClean="0">
                <a:latin typeface="Times New Roman" panose="02020603050405020304" pitchFamily="18" charset="0"/>
                <a:cs typeface="Times New Roman" panose="02020603050405020304" pitchFamily="18" charset="0"/>
              </a:rPr>
              <a:t>1923 года, </a:t>
            </a:r>
            <a:r>
              <a:rPr lang="ru-RU" sz="2400" dirty="0">
                <a:latin typeface="Times New Roman" panose="02020603050405020304" pitchFamily="18" charset="0"/>
                <a:cs typeface="Times New Roman" panose="02020603050405020304" pitchFamily="18" charset="0"/>
              </a:rPr>
              <a:t>состояние резко ухудшилось. </a:t>
            </a:r>
            <a:r>
              <a:rPr lang="ru-RU" sz="2400" dirty="0" smtClean="0">
                <a:latin typeface="Times New Roman" panose="02020603050405020304" pitchFamily="18" charset="0"/>
                <a:cs typeface="Times New Roman" panose="02020603050405020304" pitchFamily="18" charset="0"/>
              </a:rPr>
              <a:t>Последние </a:t>
            </a:r>
            <a:r>
              <a:rPr lang="ru-RU" sz="2400" dirty="0">
                <a:latin typeface="Times New Roman" panose="02020603050405020304" pitchFamily="18" charset="0"/>
                <a:cs typeface="Times New Roman" panose="02020603050405020304" pitchFamily="18" charset="0"/>
              </a:rPr>
              <a:t>месяцы жизни он провел в санатории под Франкфуртом, затем в гамбургской больни­це, но продолжал много и успешно </a:t>
            </a:r>
            <a:r>
              <a:rPr lang="ru-RU" sz="2400" dirty="0" smtClean="0">
                <a:latin typeface="Times New Roman" panose="02020603050405020304" pitchFamily="18" charset="0"/>
                <a:cs typeface="Times New Roman" panose="02020603050405020304" pitchFamily="18" charset="0"/>
              </a:rPr>
              <a:t>работать.</a:t>
            </a:r>
          </a:p>
          <a:p>
            <a:pPr marL="0" indent="0" algn="just">
              <a:buNone/>
            </a:pPr>
            <a:r>
              <a:rPr lang="ru-RU" sz="2400" dirty="0">
                <a:latin typeface="Times New Roman" panose="02020603050405020304" pitchFamily="18" charset="0"/>
                <a:cs typeface="Times New Roman" panose="02020603050405020304" pitchFamily="18" charset="0"/>
              </a:rPr>
              <a:t>	Одним из серьезных увлечений </a:t>
            </a:r>
            <a:r>
              <a:rPr lang="ru-RU" sz="2400" dirty="0" err="1" smtClean="0">
                <a:latin typeface="Times New Roman" panose="02020603050405020304" pitchFamily="18" charset="0"/>
                <a:cs typeface="Times New Roman" panose="02020603050405020304" pitchFamily="18" charset="0"/>
              </a:rPr>
              <a:t>Лунца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был кинемато­граф, близкий ему своим динамизмом. Еще в </a:t>
            </a:r>
            <a:r>
              <a:rPr lang="ru-RU" sz="2400" dirty="0" smtClean="0">
                <a:latin typeface="Times New Roman" panose="02020603050405020304" pitchFamily="18" charset="0"/>
                <a:cs typeface="Times New Roman" panose="02020603050405020304" pitchFamily="18" charset="0"/>
              </a:rPr>
              <a:t>Петрограде </a:t>
            </a:r>
            <a:r>
              <a:rPr lang="ru-RU" sz="2400" dirty="0">
                <a:latin typeface="Times New Roman" panose="02020603050405020304" pitchFamily="18" charset="0"/>
                <a:cs typeface="Times New Roman" panose="02020603050405020304" pitchFamily="18" charset="0"/>
              </a:rPr>
              <a:t>для импровизированных паро­дийных представлений, устраиваемых им в Доме искусств, он </a:t>
            </a:r>
            <a:r>
              <a:rPr lang="ru-RU" sz="2400" dirty="0" smtClean="0">
                <a:latin typeface="Times New Roman" panose="02020603050405020304" pitchFamily="18" charset="0"/>
                <a:cs typeface="Times New Roman" panose="02020603050405020304" pitchFamily="18" charset="0"/>
              </a:rPr>
              <a:t>написал несколько </a:t>
            </a:r>
            <a:r>
              <a:rPr lang="ru-RU" sz="2400" dirty="0">
                <a:latin typeface="Times New Roman" panose="02020603050405020304" pitchFamily="18" charset="0"/>
                <a:cs typeface="Times New Roman" panose="02020603050405020304" pitchFamily="18" charset="0"/>
              </a:rPr>
              <a:t>кино­сценариев и сценарий для </a:t>
            </a:r>
            <a:r>
              <a:rPr lang="ru-RU" sz="2400" dirty="0" smtClean="0">
                <a:latin typeface="Times New Roman" panose="02020603050405020304" pitchFamily="18" charset="0"/>
                <a:cs typeface="Times New Roman" panose="02020603050405020304" pitchFamily="18" charset="0"/>
              </a:rPr>
              <a:t>приключенческого </a:t>
            </a:r>
            <a:r>
              <a:rPr lang="ru-RU" sz="2400" dirty="0">
                <a:latin typeface="Times New Roman" panose="02020603050405020304" pitchFamily="18" charset="0"/>
                <a:cs typeface="Times New Roman" panose="02020603050405020304" pitchFamily="18" charset="0"/>
              </a:rPr>
              <a:t>фильма «Завещание царя» . В </a:t>
            </a:r>
            <a:r>
              <a:rPr lang="ru-RU" sz="2400" dirty="0" smtClean="0">
                <a:latin typeface="Times New Roman" panose="02020603050405020304" pitchFamily="18" charset="0"/>
                <a:cs typeface="Times New Roman" panose="02020603050405020304" pitchFamily="18" charset="0"/>
              </a:rPr>
              <a:t>последний </a:t>
            </a:r>
            <a:r>
              <a:rPr lang="ru-RU" sz="2400" dirty="0">
                <a:latin typeface="Times New Roman" panose="02020603050405020304" pitchFamily="18" charset="0"/>
                <a:cs typeface="Times New Roman" panose="02020603050405020304" pitchFamily="18" charset="0"/>
              </a:rPr>
              <a:t>год жизни создал киносценарий «Восстание вещей» (Новый ж-л. Н-Й., 1965. № 79).	</a:t>
            </a:r>
          </a:p>
        </p:txBody>
      </p:sp>
      <p:sp>
        <p:nvSpPr>
          <p:cNvPr id="4" name="Прямоугольник 3"/>
          <p:cNvSpPr/>
          <p:nvPr/>
        </p:nvSpPr>
        <p:spPr>
          <a:xfrm>
            <a:off x="2915816" y="6381328"/>
            <a:ext cx="6436415" cy="400110"/>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https://lavkapisateley.spb.ru/enciklopediya/i-933/lunc-</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998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96752"/>
            <a:ext cx="8229600" cy="4277072"/>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just">
              <a:buNone/>
            </a:pPr>
            <a:r>
              <a:rPr lang="ru-RU" sz="2400" dirty="0" smtClean="0">
                <a:latin typeface="Times New Roman" panose="02020603050405020304" pitchFamily="18" charset="0"/>
                <a:cs typeface="Times New Roman" panose="02020603050405020304" pitchFamily="18" charset="0"/>
              </a:rPr>
              <a:t>	Впечатления </a:t>
            </a:r>
            <a:r>
              <a:rPr lang="ru-RU" sz="2400" dirty="0">
                <a:latin typeface="Times New Roman" panose="02020603050405020304" pitchFamily="18" charset="0"/>
                <a:cs typeface="Times New Roman" panose="02020603050405020304" pitchFamily="18" charset="0"/>
              </a:rPr>
              <a:t>о жизни русских эмигрантов в Берлине послужили основой для </a:t>
            </a:r>
            <a:r>
              <a:rPr lang="ru-RU" sz="2400" dirty="0" smtClean="0">
                <a:latin typeface="Times New Roman" panose="02020603050405020304" pitchFamily="18" charset="0"/>
                <a:cs typeface="Times New Roman" panose="02020603050405020304" pitchFamily="18" charset="0"/>
              </a:rPr>
              <a:t>автобиографического </a:t>
            </a:r>
            <a:r>
              <a:rPr lang="ru-RU" sz="2400" dirty="0">
                <a:latin typeface="Times New Roman" panose="02020603050405020304" pitchFamily="18" charset="0"/>
                <a:cs typeface="Times New Roman" panose="02020603050405020304" pitchFamily="18" charset="0"/>
              </a:rPr>
              <a:t>эссе «Путешествие на больничной койке» (Новый ж-л. Н-Й., 1968. № 90). В </a:t>
            </a:r>
            <a:r>
              <a:rPr lang="ru-RU" sz="2400" dirty="0" smtClean="0">
                <a:latin typeface="Times New Roman" panose="02020603050405020304" pitchFamily="18" charset="0"/>
                <a:cs typeface="Times New Roman" panose="02020603050405020304" pitchFamily="18" charset="0"/>
              </a:rPr>
              <a:t>последние </a:t>
            </a:r>
            <a:r>
              <a:rPr lang="ru-RU" sz="2400" dirty="0">
                <a:latin typeface="Times New Roman" panose="02020603050405020304" pitchFamily="18" charset="0"/>
                <a:cs typeface="Times New Roman" panose="02020603050405020304" pitchFamily="18" charset="0"/>
              </a:rPr>
              <a:t>месяцы создавалась и задуман­ная ранее пьеса «Город Правды». Одна из </a:t>
            </a:r>
            <a:r>
              <a:rPr lang="ru-RU" sz="2400" dirty="0" smtClean="0">
                <a:latin typeface="Times New Roman" panose="02020603050405020304" pitchFamily="18" charset="0"/>
                <a:cs typeface="Times New Roman" panose="02020603050405020304" pitchFamily="18" charset="0"/>
              </a:rPr>
              <a:t>последних </a:t>
            </a:r>
            <a:r>
              <a:rPr lang="ru-RU" sz="2400" dirty="0">
                <a:latin typeface="Times New Roman" panose="02020603050405020304" pitchFamily="18" charset="0"/>
                <a:cs typeface="Times New Roman" panose="02020603050405020304" pitchFamily="18" charset="0"/>
              </a:rPr>
              <a:t>значительных работ </a:t>
            </a:r>
            <a:r>
              <a:rPr lang="ru-RU" sz="2400" dirty="0" err="1" smtClean="0">
                <a:latin typeface="Times New Roman" panose="02020603050405020304" pitchFamily="18" charset="0"/>
                <a:cs typeface="Times New Roman" panose="02020603050405020304" pitchFamily="18" charset="0"/>
              </a:rPr>
              <a:t>Лунца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незавер­шенная </a:t>
            </a:r>
            <a:r>
              <a:rPr lang="ru-RU" sz="2400" dirty="0" smtClean="0">
                <a:latin typeface="Times New Roman" panose="02020603050405020304" pitchFamily="18" charset="0"/>
                <a:cs typeface="Times New Roman" panose="02020603050405020304" pitchFamily="18" charset="0"/>
              </a:rPr>
              <a:t>теоретическая </a:t>
            </a:r>
            <a:r>
              <a:rPr lang="ru-RU" sz="2400" dirty="0">
                <a:latin typeface="Times New Roman" panose="02020603050405020304" pitchFamily="18" charset="0"/>
                <a:cs typeface="Times New Roman" panose="02020603050405020304" pitchFamily="18" charset="0"/>
              </a:rPr>
              <a:t>статья (впервые: Новый ж-л. Н-Й., 1965. № 81), содержащая характе­ристику «</a:t>
            </a:r>
            <a:r>
              <a:rPr lang="ru-RU" sz="2400" dirty="0" err="1">
                <a:latin typeface="Times New Roman" panose="02020603050405020304" pitchFamily="18" charset="0"/>
                <a:cs typeface="Times New Roman" panose="02020603050405020304" pitchFamily="18" charset="0"/>
              </a:rPr>
              <a:t>Серапионовых</a:t>
            </a:r>
            <a:r>
              <a:rPr lang="ru-RU" sz="2400" dirty="0">
                <a:latin typeface="Times New Roman" panose="02020603050405020304" pitchFamily="18" charset="0"/>
                <a:cs typeface="Times New Roman" panose="02020603050405020304" pitchFamily="18" charset="0"/>
              </a:rPr>
              <a:t> братьев» по их при­верженности к западным либо восточным традициям </a:t>
            </a:r>
            <a:r>
              <a:rPr lang="ru-RU" sz="2400" dirty="0" smtClean="0">
                <a:latin typeface="Times New Roman" panose="02020603050405020304" pitchFamily="18" charset="0"/>
                <a:cs typeface="Times New Roman" panose="02020603050405020304" pitchFamily="18" charset="0"/>
              </a:rPr>
              <a:t>литературы.</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smtClean="0">
                <a:latin typeface="Times New Roman" panose="02020603050405020304" pitchFamily="18" charset="0"/>
                <a:cs typeface="Times New Roman" panose="02020603050405020304" pitchFamily="18" charset="0"/>
              </a:rPr>
              <a:t>	После </a:t>
            </a:r>
            <a:r>
              <a:rPr lang="ru-RU" sz="2400" dirty="0">
                <a:latin typeface="Times New Roman" panose="02020603050405020304" pitchFamily="18" charset="0"/>
                <a:cs typeface="Times New Roman" panose="02020603050405020304" pitchFamily="18" charset="0"/>
              </a:rPr>
              <a:t>безуспешного лечения </a:t>
            </a:r>
            <a:r>
              <a:rPr lang="ru-RU" sz="2400" dirty="0" err="1" smtClean="0">
                <a:latin typeface="Times New Roman" panose="02020603050405020304" pitchFamily="18" charset="0"/>
                <a:cs typeface="Times New Roman" panose="02020603050405020304" pitchFamily="18" charset="0"/>
              </a:rPr>
              <a:t>Лунц</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скончался от воспаления мозга. В некрологе «Памяти </a:t>
            </a:r>
            <a:r>
              <a:rPr lang="ru-RU" sz="2400" dirty="0" err="1">
                <a:latin typeface="Times New Roman" panose="02020603050405020304" pitchFamily="18" charset="0"/>
                <a:cs typeface="Times New Roman" panose="02020603050405020304" pitchFamily="18" charset="0"/>
              </a:rPr>
              <a:t>Лунца</a:t>
            </a:r>
            <a:r>
              <a:rPr lang="ru-RU" sz="2400" dirty="0">
                <a:latin typeface="Times New Roman" panose="02020603050405020304" pitchFamily="18" charset="0"/>
                <a:cs typeface="Times New Roman" panose="02020603050405020304" pitchFamily="18" charset="0"/>
              </a:rPr>
              <a:t>» Горький охарактеризовал его как большого, оригинального художника: </a:t>
            </a:r>
            <a:r>
              <a:rPr lang="ru-RU" sz="2400" i="1" dirty="0">
                <a:latin typeface="Times New Roman" panose="02020603050405020304" pitchFamily="18" charset="0"/>
                <a:cs typeface="Times New Roman" panose="02020603050405020304" pitchFamily="18" charset="0"/>
              </a:rPr>
              <a:t>«Живи он, работай &lt;...&gt; русская сцена обогатилась бы пьесами, каких не имеет до сей поры. В его лице погиб юноша, одаренный очень бога­то, - он был талантлив, умен, был исключи­тельно - для человека его возраста - обра­зован» </a:t>
            </a:r>
            <a:r>
              <a:rPr lang="ru-RU" sz="2400" dirty="0">
                <a:latin typeface="Times New Roman" panose="02020603050405020304" pitchFamily="18" charset="0"/>
                <a:cs typeface="Times New Roman" panose="02020603050405020304" pitchFamily="18" charset="0"/>
              </a:rPr>
              <a:t>(Беседа. Берлин, 1924. № 5).</a:t>
            </a:r>
          </a:p>
        </p:txBody>
      </p:sp>
      <p:sp>
        <p:nvSpPr>
          <p:cNvPr id="4" name="Прямоугольник 3"/>
          <p:cNvSpPr/>
          <p:nvPr/>
        </p:nvSpPr>
        <p:spPr>
          <a:xfrm>
            <a:off x="2915816" y="6381328"/>
            <a:ext cx="6436415" cy="400110"/>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https://lavkapisateley.spb.ru/enciklopediya/i-933/lunc-</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8032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99992" y="836712"/>
            <a:ext cx="4258816" cy="5472608"/>
          </a:xfrm>
        </p:spPr>
        <p:txBody>
          <a:bodyPr>
            <a:normAutofit lnSpcReduction="10000"/>
          </a:bodyPr>
          <a:lstStyle/>
          <a:p>
            <a:pPr marL="0" indent="0" algn="just">
              <a:buNone/>
            </a:pPr>
            <a:r>
              <a:rPr lang="ru-RU" sz="2400" dirty="0" smtClean="0">
                <a:latin typeface="Times New Roman" panose="02020603050405020304" pitchFamily="18" charset="0"/>
                <a:cs typeface="Times New Roman" panose="02020603050405020304" pitchFamily="18" charset="0"/>
              </a:rPr>
              <a:t>	В 2007 </a:t>
            </a:r>
            <a:r>
              <a:rPr lang="ru-RU" sz="2400" dirty="0">
                <a:latin typeface="Times New Roman" panose="02020603050405020304" pitchFamily="18" charset="0"/>
                <a:cs typeface="Times New Roman" panose="02020603050405020304" pitchFamily="18" charset="0"/>
              </a:rPr>
              <a:t>году вышел том литературного наследия Льва </a:t>
            </a:r>
            <a:r>
              <a:rPr lang="ru-RU" sz="2400" dirty="0" err="1">
                <a:latin typeface="Times New Roman" panose="02020603050405020304" pitchFamily="18" charset="0"/>
                <a:cs typeface="Times New Roman" panose="02020603050405020304" pitchFamily="18" charset="0"/>
              </a:rPr>
              <a:t>Лунца</a:t>
            </a:r>
            <a:r>
              <a:rPr lang="ru-RU" sz="2400" dirty="0">
                <a:latin typeface="Times New Roman" panose="02020603050405020304" pitchFamily="18" charset="0"/>
                <a:cs typeface="Times New Roman" panose="02020603050405020304" pitchFamily="18" charset="0"/>
              </a:rPr>
              <a:t>. В конце 2011 года вышел фильм «Лев </a:t>
            </a:r>
            <a:r>
              <a:rPr lang="ru-RU" sz="2400" dirty="0" err="1">
                <a:latin typeface="Times New Roman" panose="02020603050405020304" pitchFamily="18" charset="0"/>
                <a:cs typeface="Times New Roman" panose="02020603050405020304" pitchFamily="18" charset="0"/>
              </a:rPr>
              <a:t>Лунц</a:t>
            </a:r>
            <a:r>
              <a:rPr lang="ru-RU" sz="2400" dirty="0">
                <a:latin typeface="Times New Roman" panose="02020603050405020304" pitchFamily="18" charset="0"/>
                <a:cs typeface="Times New Roman" panose="02020603050405020304" pitchFamily="18" charset="0"/>
              </a:rPr>
              <a:t> и “</a:t>
            </a:r>
            <a:r>
              <a:rPr lang="ru-RU" sz="2400" dirty="0" err="1">
                <a:latin typeface="Times New Roman" panose="02020603050405020304" pitchFamily="18" charset="0"/>
                <a:cs typeface="Times New Roman" panose="02020603050405020304" pitchFamily="18" charset="0"/>
              </a:rPr>
              <a:t>Серапионовы</a:t>
            </a:r>
            <a:r>
              <a:rPr lang="ru-RU" sz="2400" dirty="0">
                <a:latin typeface="Times New Roman" panose="02020603050405020304" pitchFamily="18" charset="0"/>
                <a:cs typeface="Times New Roman" panose="02020603050405020304" pitchFamily="18" charset="0"/>
              </a:rPr>
              <a:t> братья”» (автор сценария и режиссер — Владимир Ненашев), который рассказывает об уникальном литературном объединении «</a:t>
            </a:r>
            <a:r>
              <a:rPr lang="ru-RU" sz="2400" dirty="0" err="1">
                <a:latin typeface="Times New Roman" panose="02020603050405020304" pitchFamily="18" charset="0"/>
                <a:cs typeface="Times New Roman" panose="02020603050405020304" pitchFamily="18" charset="0"/>
              </a:rPr>
              <a:t>Серапионовы</a:t>
            </a:r>
            <a:r>
              <a:rPr lang="ru-RU" sz="2400" dirty="0">
                <a:latin typeface="Times New Roman" panose="02020603050405020304" pitchFamily="18" charset="0"/>
                <a:cs typeface="Times New Roman" panose="02020603050405020304" pitchFamily="18" charset="0"/>
              </a:rPr>
              <a:t> братья» и о душе сообщества — рано ушедшем из жизни Льве </a:t>
            </a:r>
            <a:r>
              <a:rPr lang="ru-RU" sz="2400" dirty="0" err="1">
                <a:latin typeface="Times New Roman" panose="02020603050405020304" pitchFamily="18" charset="0"/>
                <a:cs typeface="Times New Roman" panose="02020603050405020304" pitchFamily="18" charset="0"/>
              </a:rPr>
              <a:t>Лунце</a:t>
            </a:r>
            <a:r>
              <a:rPr lang="ru-RU" sz="2400" dirty="0">
                <a:latin typeface="Times New Roman" panose="02020603050405020304" pitchFamily="18" charset="0"/>
                <a:cs typeface="Times New Roman" panose="02020603050405020304" pitchFamily="18" charset="0"/>
              </a:rPr>
              <a:t>…</a:t>
            </a:r>
          </a:p>
          <a:p>
            <a:pPr marL="0" indent="0" algn="just">
              <a:buNone/>
            </a:pPr>
            <a:r>
              <a:rPr lang="ru-RU" sz="2400" dirty="0">
                <a:latin typeface="Times New Roman" panose="02020603050405020304" pitchFamily="18" charset="0"/>
                <a:cs typeface="Times New Roman" panose="02020603050405020304" pitchFamily="18" charset="0"/>
              </a:rPr>
              <a:t>Лев </a:t>
            </a:r>
            <a:r>
              <a:rPr lang="ru-RU" sz="2400" dirty="0" err="1">
                <a:latin typeface="Times New Roman" panose="02020603050405020304" pitchFamily="18" charset="0"/>
                <a:cs typeface="Times New Roman" panose="02020603050405020304" pitchFamily="18" charset="0"/>
              </a:rPr>
              <a:t>Лунц</a:t>
            </a:r>
            <a:r>
              <a:rPr lang="ru-RU" sz="2400" dirty="0">
                <a:latin typeface="Times New Roman" panose="02020603050405020304" pitchFamily="18" charset="0"/>
                <a:cs typeface="Times New Roman" panose="02020603050405020304" pitchFamily="18" charset="0"/>
              </a:rPr>
              <a:t>, юный гений, из того времени...</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59" y="476672"/>
            <a:ext cx="4151313" cy="616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129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a:bodyPr>
          <a:lstStyle/>
          <a:p>
            <a:pPr algn="just"/>
            <a:r>
              <a:rPr lang="ru-RU" sz="2400" dirty="0" smtClean="0">
                <a:latin typeface="Times New Roman" panose="02020603050405020304" pitchFamily="18" charset="0"/>
                <a:cs typeface="Times New Roman" panose="02020603050405020304" pitchFamily="18" charset="0"/>
              </a:rPr>
              <a:t>	Памяти </a:t>
            </a:r>
            <a:r>
              <a:rPr lang="ru-RU" sz="2400" dirty="0">
                <a:latin typeface="Times New Roman" panose="02020603050405020304" pitchFamily="18" charset="0"/>
                <a:cs typeface="Times New Roman" panose="02020603050405020304" pitchFamily="18" charset="0"/>
              </a:rPr>
              <a:t>Льва </a:t>
            </a:r>
            <a:r>
              <a:rPr lang="ru-RU" sz="2400" dirty="0" err="1" smtClean="0">
                <a:latin typeface="Times New Roman" panose="02020603050405020304" pitchFamily="18" charset="0"/>
                <a:cs typeface="Times New Roman" panose="02020603050405020304" pitchFamily="18" charset="0"/>
              </a:rPr>
              <a:t>Лунца</a:t>
            </a:r>
            <a:r>
              <a:rPr lang="ru-RU" sz="2400" dirty="0" smtClean="0">
                <a:latin typeface="Times New Roman" panose="02020603050405020304" pitchFamily="18" charset="0"/>
                <a:cs typeface="Times New Roman" panose="02020603050405020304" pitchFamily="18" charset="0"/>
              </a:rPr>
              <a:t> посвящено стихотворение Е. В. Полонской «</a:t>
            </a:r>
            <a:r>
              <a:rPr lang="ru-RU" sz="2400" dirty="0">
                <a:latin typeface="Times New Roman" panose="02020603050405020304" pitchFamily="18" charset="0"/>
                <a:cs typeface="Times New Roman" panose="02020603050405020304" pitchFamily="18" charset="0"/>
              </a:rPr>
              <a:t>Лавочка великолепий</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1"/>
          </p:nvPr>
        </p:nvSpPr>
        <p:spPr>
          <a:xfrm>
            <a:off x="539552" y="1772816"/>
            <a:ext cx="8291264" cy="4525963"/>
          </a:xfrm>
        </p:spPr>
        <p:txBody>
          <a:bodyPr>
            <a:normAutofit lnSpcReduction="10000"/>
          </a:bodyPr>
          <a:lstStyle/>
          <a:p>
            <a:pPr marL="0" indent="0" algn="ctr">
              <a:buNone/>
            </a:pPr>
            <a:r>
              <a:rPr lang="ru-RU" sz="2400" dirty="0">
                <a:latin typeface="Times New Roman" panose="02020603050405020304" pitchFamily="18" charset="0"/>
                <a:cs typeface="Times New Roman" panose="02020603050405020304" pitchFamily="18" charset="0"/>
              </a:rPr>
              <a:t>Так. За прилавком пятый год</a:t>
            </a:r>
          </a:p>
          <a:p>
            <a:pPr marL="0" indent="0" algn="ctr">
              <a:buNone/>
            </a:pPr>
            <a:r>
              <a:rPr lang="ru-RU" sz="2400" dirty="0">
                <a:latin typeface="Times New Roman" panose="02020603050405020304" pitchFamily="18" charset="0"/>
                <a:cs typeface="Times New Roman" panose="02020603050405020304" pitchFamily="18" charset="0"/>
              </a:rPr>
              <a:t>Стоим. Торчим. Базарим.</a:t>
            </a:r>
          </a:p>
          <a:p>
            <a:pPr marL="0" indent="0" algn="ctr">
              <a:buNone/>
            </a:pPr>
            <a:r>
              <a:rPr lang="ru-RU" sz="2400" dirty="0">
                <a:latin typeface="Times New Roman" panose="02020603050405020304" pitchFamily="18" charset="0"/>
                <a:cs typeface="Times New Roman" panose="02020603050405020304" pitchFamily="18" charset="0"/>
              </a:rPr>
              <a:t>Прикроем что ли не в черед?</a:t>
            </a:r>
          </a:p>
          <a:p>
            <a:pPr marL="0" indent="0" algn="ctr">
              <a:buNone/>
            </a:pPr>
            <a:r>
              <a:rPr lang="ru-RU" sz="2400" dirty="0">
                <a:latin typeface="Times New Roman" panose="02020603050405020304" pitchFamily="18" charset="0"/>
                <a:cs typeface="Times New Roman" panose="02020603050405020304" pitchFamily="18" charset="0"/>
              </a:rPr>
              <a:t>Пусть покупатель подождет:</a:t>
            </a:r>
          </a:p>
          <a:p>
            <a:pPr marL="0" indent="0" algn="ctr">
              <a:buNone/>
            </a:pPr>
            <a:r>
              <a:rPr lang="ru-RU" sz="2400" dirty="0">
                <a:latin typeface="Times New Roman" panose="02020603050405020304" pitchFamily="18" charset="0"/>
                <a:cs typeface="Times New Roman" panose="02020603050405020304" pitchFamily="18" charset="0"/>
              </a:rPr>
              <a:t>Шабаш. Подсчет </a:t>
            </a:r>
            <a:r>
              <a:rPr lang="ru-RU" sz="2400" dirty="0" smtClean="0">
                <a:latin typeface="Times New Roman" panose="02020603050405020304" pitchFamily="18" charset="0"/>
                <a:cs typeface="Times New Roman" panose="02020603050405020304" pitchFamily="18" charset="0"/>
              </a:rPr>
              <a:t>товарам.</a:t>
            </a:r>
          </a:p>
          <a:p>
            <a:pPr marL="0" indent="0" algn="ctr">
              <a:buNone/>
            </a:pPr>
            <a:endParaRPr lang="ru-RU" sz="2400" dirty="0">
              <a:latin typeface="Times New Roman" panose="02020603050405020304" pitchFamily="18" charset="0"/>
              <a:cs typeface="Times New Roman" panose="02020603050405020304" pitchFamily="18" charset="0"/>
            </a:endParaRPr>
          </a:p>
          <a:p>
            <a:pPr marL="0" indent="0" algn="ctr">
              <a:buNone/>
            </a:pPr>
            <a:r>
              <a:rPr lang="ru-RU" sz="2400" dirty="0">
                <a:latin typeface="Times New Roman" panose="02020603050405020304" pitchFamily="18" charset="0"/>
                <a:cs typeface="Times New Roman" panose="02020603050405020304" pitchFamily="18" charset="0"/>
              </a:rPr>
              <a:t>С воспоминаний сбив замок,</a:t>
            </a:r>
          </a:p>
          <a:p>
            <a:pPr marL="0" indent="0" algn="ctr">
              <a:buNone/>
            </a:pPr>
            <a:r>
              <a:rPr lang="ru-RU" sz="2400" dirty="0">
                <a:latin typeface="Times New Roman" panose="02020603050405020304" pitchFamily="18" charset="0"/>
                <a:cs typeface="Times New Roman" panose="02020603050405020304" pitchFamily="18" charset="0"/>
              </a:rPr>
              <a:t>Достанем из-под спуда</a:t>
            </a:r>
          </a:p>
          <a:p>
            <a:pPr marL="0" indent="0" algn="ctr">
              <a:buNone/>
            </a:pPr>
            <a:r>
              <a:rPr lang="ru-RU" sz="2400" dirty="0">
                <a:latin typeface="Times New Roman" panose="02020603050405020304" pitchFamily="18" charset="0"/>
                <a:cs typeface="Times New Roman" panose="02020603050405020304" pitchFamily="18" charset="0"/>
              </a:rPr>
              <a:t>Что каждый в памяти сберег,</a:t>
            </a:r>
          </a:p>
          <a:p>
            <a:pPr marL="0" indent="0" algn="ctr">
              <a:buNone/>
            </a:pPr>
            <a:r>
              <a:rPr lang="ru-RU" sz="2400" dirty="0">
                <a:latin typeface="Times New Roman" panose="02020603050405020304" pitchFamily="18" charset="0"/>
                <a:cs typeface="Times New Roman" panose="02020603050405020304" pitchFamily="18" charset="0"/>
              </a:rPr>
              <a:t>Что в тайный прятал уголок —</a:t>
            </a:r>
          </a:p>
          <a:p>
            <a:pPr marL="0" indent="0" algn="ctr">
              <a:buNone/>
            </a:pPr>
            <a:r>
              <a:rPr lang="ru-RU" sz="2400" dirty="0">
                <a:latin typeface="Times New Roman" panose="02020603050405020304" pitchFamily="18" charset="0"/>
                <a:cs typeface="Times New Roman" panose="02020603050405020304" pitchFamily="18" charset="0"/>
              </a:rPr>
              <a:t>Усмешку, дерзость, удаль.</a:t>
            </a:r>
          </a:p>
        </p:txBody>
      </p:sp>
      <p:sp>
        <p:nvSpPr>
          <p:cNvPr id="6" name="Прямоугольник 5"/>
          <p:cNvSpPr/>
          <p:nvPr/>
        </p:nvSpPr>
        <p:spPr>
          <a:xfrm>
            <a:off x="4067944" y="6457890"/>
            <a:ext cx="4906280" cy="400110"/>
          </a:xfrm>
          <a:prstGeom prst="rect">
            <a:avLst/>
          </a:prstGeom>
        </p:spPr>
        <p:txBody>
          <a:bodyPr wrap="none">
            <a:spAutoFit/>
          </a:bodyPr>
          <a:lstStyle/>
          <a:p>
            <a:pPr algn="just"/>
            <a:r>
              <a:rPr lang="en-US" sz="2000" b="1" dirty="0">
                <a:latin typeface="Times New Roman" panose="02020603050405020304" pitchFamily="18" charset="0"/>
                <a:cs typeface="Times New Roman" panose="02020603050405020304" pitchFamily="18" charset="0"/>
              </a:rPr>
              <a:t>https://www.litmir.me/br/?b=175517&amp;p=38</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123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264696"/>
          </a:xfrm>
        </p:spPr>
        <p:txBody>
          <a:bodyPr>
            <a:normAutofit fontScale="92500" lnSpcReduction="20000"/>
          </a:bodyPr>
          <a:lstStyle/>
          <a:p>
            <a:pPr marL="0" indent="0" algn="ctr">
              <a:buNone/>
            </a:pPr>
            <a:r>
              <a:rPr lang="ru-RU" sz="2400" dirty="0">
                <a:latin typeface="Times New Roman" panose="02020603050405020304" pitchFamily="18" charset="0"/>
                <a:cs typeface="Times New Roman" panose="02020603050405020304" pitchFamily="18" charset="0"/>
              </a:rPr>
              <a:t>Пусть в розницу идут слова,</a:t>
            </a:r>
          </a:p>
          <a:p>
            <a:pPr marL="0" indent="0" algn="ctr">
              <a:buNone/>
            </a:pPr>
            <a:r>
              <a:rPr lang="ru-RU" sz="2400" dirty="0">
                <a:latin typeface="Times New Roman" panose="02020603050405020304" pitchFamily="18" charset="0"/>
                <a:cs typeface="Times New Roman" panose="02020603050405020304" pitchFamily="18" charset="0"/>
              </a:rPr>
              <a:t>Как хочешь назови нас, —</a:t>
            </a:r>
          </a:p>
          <a:p>
            <a:pPr marL="0" indent="0" algn="ctr">
              <a:buNone/>
            </a:pPr>
            <a:r>
              <a:rPr lang="ru-RU" sz="2400" dirty="0">
                <a:latin typeface="Times New Roman" panose="02020603050405020304" pitchFamily="18" charset="0"/>
                <a:cs typeface="Times New Roman" panose="02020603050405020304" pitchFamily="18" charset="0"/>
              </a:rPr>
              <a:t>Пусть жизнь товар и смерть товар, —</a:t>
            </a:r>
          </a:p>
          <a:p>
            <a:pPr marL="0" indent="0" algn="ctr">
              <a:buNone/>
            </a:pPr>
            <a:r>
              <a:rPr lang="ru-RU" sz="2400" dirty="0">
                <a:latin typeface="Times New Roman" panose="02020603050405020304" pitchFamily="18" charset="0"/>
                <a:cs typeface="Times New Roman" panose="02020603050405020304" pitchFamily="18" charset="0"/>
              </a:rPr>
              <a:t>Не продается голова</a:t>
            </a:r>
          </a:p>
          <a:p>
            <a:pPr marL="0" indent="0" algn="ctr">
              <a:buNone/>
            </a:pPr>
            <a:r>
              <a:rPr lang="ru-RU" sz="2400" dirty="0">
                <a:latin typeface="Times New Roman" panose="02020603050405020304" pitchFamily="18" charset="0"/>
                <a:cs typeface="Times New Roman" panose="02020603050405020304" pitchFamily="18" charset="0"/>
              </a:rPr>
              <a:t>И сердце не на вынос</a:t>
            </a:r>
            <a:r>
              <a:rPr lang="ru-RU" sz="2400" dirty="0" smtClean="0">
                <a:latin typeface="Times New Roman" panose="02020603050405020304" pitchFamily="18" charset="0"/>
                <a:cs typeface="Times New Roman" panose="02020603050405020304" pitchFamily="18" charset="0"/>
              </a:rPr>
              <a:t>.</a:t>
            </a:r>
          </a:p>
          <a:p>
            <a:pPr marL="0" indent="0" algn="ctr">
              <a:buNone/>
            </a:pPr>
            <a:endParaRPr lang="ru-RU" sz="2400" dirty="0">
              <a:latin typeface="Times New Roman" panose="02020603050405020304" pitchFamily="18" charset="0"/>
              <a:cs typeface="Times New Roman" panose="02020603050405020304" pitchFamily="18" charset="0"/>
            </a:endParaRPr>
          </a:p>
          <a:p>
            <a:pPr marL="0" indent="0" algn="ctr">
              <a:buNone/>
            </a:pPr>
            <a:r>
              <a:rPr lang="ru-RU" sz="2400" dirty="0">
                <a:latin typeface="Times New Roman" panose="02020603050405020304" pitchFamily="18" charset="0"/>
                <a:cs typeface="Times New Roman" panose="02020603050405020304" pitchFamily="18" charset="0"/>
              </a:rPr>
              <a:t>«За ветер против духоты», —</a:t>
            </a:r>
          </a:p>
          <a:p>
            <a:pPr marL="0" indent="0" algn="ctr">
              <a:buNone/>
            </a:pPr>
            <a:r>
              <a:rPr lang="ru-RU" sz="2400" dirty="0">
                <a:latin typeface="Times New Roman" panose="02020603050405020304" pitchFamily="18" charset="0"/>
                <a:cs typeface="Times New Roman" panose="02020603050405020304" pitchFamily="18" charset="0"/>
              </a:rPr>
              <a:t>Нам запевает стих.</a:t>
            </a:r>
          </a:p>
          <a:p>
            <a:pPr marL="0" indent="0" algn="ctr">
              <a:buNone/>
            </a:pPr>
            <a:r>
              <a:rPr lang="ru-RU" sz="2400" dirty="0">
                <a:latin typeface="Times New Roman" panose="02020603050405020304" pitchFamily="18" charset="0"/>
                <a:cs typeface="Times New Roman" panose="02020603050405020304" pitchFamily="18" charset="0"/>
              </a:rPr>
              <a:t>Как полководец, водишь ты</a:t>
            </a:r>
          </a:p>
          <a:p>
            <a:pPr marL="0" indent="0" algn="ctr">
              <a:buNone/>
            </a:pPr>
            <a:r>
              <a:rPr lang="ru-RU" sz="2400" dirty="0">
                <a:latin typeface="Times New Roman" panose="02020603050405020304" pitchFamily="18" charset="0"/>
                <a:cs typeface="Times New Roman" panose="02020603050405020304" pitchFamily="18" charset="0"/>
              </a:rPr>
              <a:t>Сложнейший строй простых</a:t>
            </a:r>
            <a:r>
              <a:rPr lang="ru-RU" sz="2400" dirty="0" smtClean="0">
                <a:latin typeface="Times New Roman" panose="02020603050405020304" pitchFamily="18" charset="0"/>
                <a:cs typeface="Times New Roman" panose="02020603050405020304" pitchFamily="18" charset="0"/>
              </a:rPr>
              <a:t>.</a:t>
            </a:r>
          </a:p>
          <a:p>
            <a:pPr marL="0" indent="0" algn="ctr">
              <a:buNone/>
            </a:pPr>
            <a:endParaRPr lang="ru-RU" sz="2400" dirty="0">
              <a:latin typeface="Times New Roman" panose="02020603050405020304" pitchFamily="18" charset="0"/>
              <a:cs typeface="Times New Roman" panose="02020603050405020304" pitchFamily="18" charset="0"/>
            </a:endParaRPr>
          </a:p>
          <a:p>
            <a:pPr marL="0" indent="0" algn="ctr">
              <a:buNone/>
            </a:pPr>
            <a:r>
              <a:rPr lang="ru-RU" sz="2400" dirty="0">
                <a:latin typeface="Times New Roman" panose="02020603050405020304" pitchFamily="18" charset="0"/>
                <a:cs typeface="Times New Roman" panose="02020603050405020304" pitchFamily="18" charset="0"/>
              </a:rPr>
              <a:t>И отвечает друг второй:</a:t>
            </a:r>
          </a:p>
          <a:p>
            <a:pPr marL="0" indent="0" algn="ctr">
              <a:buNone/>
            </a:pPr>
            <a:r>
              <a:rPr lang="ru-RU" sz="2400" dirty="0">
                <a:latin typeface="Times New Roman" panose="02020603050405020304" pitchFamily="18" charset="0"/>
                <a:cs typeface="Times New Roman" panose="02020603050405020304" pitchFamily="18" charset="0"/>
              </a:rPr>
              <a:t>«Я тоже знаю бой.</a:t>
            </a:r>
          </a:p>
          <a:p>
            <a:pPr marL="0" indent="0" algn="ctr">
              <a:buNone/>
            </a:pPr>
            <a:r>
              <a:rPr lang="ru-RU" sz="2400" dirty="0">
                <a:latin typeface="Times New Roman" panose="02020603050405020304" pitchFamily="18" charset="0"/>
                <a:cs typeface="Times New Roman" panose="02020603050405020304" pitchFamily="18" charset="0"/>
              </a:rPr>
              <a:t>Свинец и знамя для врагов —</a:t>
            </a:r>
          </a:p>
          <a:p>
            <a:pPr marL="0" indent="0" algn="ctr">
              <a:buNone/>
            </a:pPr>
            <a:r>
              <a:rPr lang="ru-RU" sz="2400" dirty="0">
                <a:latin typeface="Times New Roman" panose="02020603050405020304" pitchFamily="18" charset="0"/>
                <a:cs typeface="Times New Roman" panose="02020603050405020304" pitchFamily="18" charset="0"/>
              </a:rPr>
              <a:t>Они отлично говорят.</a:t>
            </a:r>
          </a:p>
          <a:p>
            <a:pPr marL="0" indent="0" algn="ctr">
              <a:buNone/>
            </a:pPr>
            <a:r>
              <a:rPr lang="ru-RU" sz="2400" dirty="0">
                <a:latin typeface="Times New Roman" panose="02020603050405020304" pitchFamily="18" charset="0"/>
                <a:cs typeface="Times New Roman" panose="02020603050405020304" pitchFamily="18" charset="0"/>
              </a:rPr>
              <a:t>Но кто не понимает слов,</a:t>
            </a:r>
          </a:p>
          <a:p>
            <a:pPr marL="0" indent="0" algn="ctr">
              <a:buNone/>
            </a:pPr>
            <a:r>
              <a:rPr lang="ru-RU" sz="2400" dirty="0">
                <a:latin typeface="Times New Roman" panose="02020603050405020304" pitchFamily="18" charset="0"/>
                <a:cs typeface="Times New Roman" panose="02020603050405020304" pitchFamily="18" charset="0"/>
              </a:rPr>
              <a:t>Тому лекарство для ослов —</a:t>
            </a:r>
          </a:p>
          <a:p>
            <a:pPr marL="0" indent="0" algn="ctr">
              <a:buNone/>
            </a:pPr>
            <a:r>
              <a:rPr lang="ru-RU" sz="2400" dirty="0">
                <a:latin typeface="Times New Roman" panose="02020603050405020304" pitchFamily="18" charset="0"/>
                <a:cs typeface="Times New Roman" panose="02020603050405020304" pitchFamily="18" charset="0"/>
              </a:rPr>
              <a:t>Колючка в жирный зад».</a:t>
            </a:r>
          </a:p>
        </p:txBody>
      </p:sp>
      <p:sp>
        <p:nvSpPr>
          <p:cNvPr id="4" name="Прямоугольник 3"/>
          <p:cNvSpPr/>
          <p:nvPr/>
        </p:nvSpPr>
        <p:spPr>
          <a:xfrm>
            <a:off x="4067944" y="6457890"/>
            <a:ext cx="4906280" cy="400110"/>
          </a:xfrm>
          <a:prstGeom prst="rect">
            <a:avLst/>
          </a:prstGeom>
        </p:spPr>
        <p:txBody>
          <a:bodyPr wrap="none">
            <a:spAutoFit/>
          </a:bodyPr>
          <a:lstStyle/>
          <a:p>
            <a:pPr algn="just"/>
            <a:r>
              <a:rPr lang="en-US" sz="2000" b="1" dirty="0">
                <a:latin typeface="Times New Roman" panose="02020603050405020304" pitchFamily="18" charset="0"/>
                <a:cs typeface="Times New Roman" panose="02020603050405020304" pitchFamily="18" charset="0"/>
              </a:rPr>
              <a:t>https://www.litmir.me/br/?b=175517&amp;p=38</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710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5544616"/>
          </a:xfrm>
        </p:spPr>
        <p:txBody>
          <a:bodyPr>
            <a:normAutofit fontScale="92500" lnSpcReduction="20000"/>
          </a:bodyPr>
          <a:lstStyle/>
          <a:p>
            <a:pPr marL="0" indent="0" algn="ctr">
              <a:buNone/>
            </a:pPr>
            <a:r>
              <a:rPr lang="ru-RU" sz="2400" dirty="0">
                <a:latin typeface="Times New Roman" panose="02020603050405020304" pitchFamily="18" charset="0"/>
                <a:cs typeface="Times New Roman" panose="02020603050405020304" pitchFamily="18" charset="0"/>
              </a:rPr>
              <a:t>И отвечает третий друг:</a:t>
            </a:r>
          </a:p>
          <a:p>
            <a:pPr marL="0" indent="0" algn="ctr">
              <a:buNone/>
            </a:pPr>
            <a:r>
              <a:rPr lang="ru-RU" sz="2400" dirty="0">
                <a:latin typeface="Times New Roman" panose="02020603050405020304" pitchFamily="18" charset="0"/>
                <a:cs typeface="Times New Roman" panose="02020603050405020304" pitchFamily="18" charset="0"/>
              </a:rPr>
              <a:t>«Увидеть — это мало.</a:t>
            </a:r>
          </a:p>
          <a:p>
            <a:pPr marL="0" indent="0" algn="ctr">
              <a:buNone/>
            </a:pPr>
            <a:r>
              <a:rPr lang="ru-RU" sz="2400" dirty="0">
                <a:latin typeface="Times New Roman" panose="02020603050405020304" pitchFamily="18" charset="0"/>
                <a:cs typeface="Times New Roman" panose="02020603050405020304" pitchFamily="18" charset="0"/>
              </a:rPr>
              <a:t>Я должен слову и перу</a:t>
            </a:r>
          </a:p>
          <a:p>
            <a:pPr marL="0" indent="0" algn="ctr">
              <a:buNone/>
            </a:pPr>
            <a:r>
              <a:rPr lang="ru-RU" sz="2400" dirty="0">
                <a:latin typeface="Times New Roman" panose="02020603050405020304" pitchFamily="18" charset="0"/>
                <a:cs typeface="Times New Roman" panose="02020603050405020304" pitchFamily="18" charset="0"/>
              </a:rPr>
              <a:t>Передоверить все сначала —</a:t>
            </a:r>
          </a:p>
          <a:p>
            <a:pPr marL="0" indent="0" algn="ctr">
              <a:buNone/>
            </a:pPr>
            <a:r>
              <a:rPr lang="ru-RU" sz="2400" dirty="0">
                <a:latin typeface="Times New Roman" panose="02020603050405020304" pitchFamily="18" charset="0"/>
                <a:cs typeface="Times New Roman" panose="02020603050405020304" pitchFamily="18" charset="0"/>
              </a:rPr>
              <a:t>Вкус городка и дым вокзала,</a:t>
            </a:r>
          </a:p>
          <a:p>
            <a:pPr marL="0" indent="0" algn="ctr">
              <a:buNone/>
            </a:pPr>
            <a:r>
              <a:rPr lang="ru-RU" sz="2400" dirty="0">
                <a:latin typeface="Times New Roman" panose="02020603050405020304" pitchFamily="18" charset="0"/>
                <a:cs typeface="Times New Roman" panose="02020603050405020304" pitchFamily="18" charset="0"/>
              </a:rPr>
              <a:t>Войны громоздкую игру</a:t>
            </a:r>
            <a:r>
              <a:rPr lang="ru-RU" sz="2400" dirty="0" smtClean="0">
                <a:latin typeface="Times New Roman" panose="02020603050405020304" pitchFamily="18" charset="0"/>
                <a:cs typeface="Times New Roman" panose="02020603050405020304" pitchFamily="18" charset="0"/>
              </a:rPr>
              <a:t>».</a:t>
            </a:r>
          </a:p>
          <a:p>
            <a:pPr marL="0" indent="0" algn="ctr">
              <a:buNone/>
            </a:pPr>
            <a:endParaRPr lang="ru-RU" sz="2400" dirty="0">
              <a:latin typeface="Times New Roman" panose="02020603050405020304" pitchFamily="18" charset="0"/>
              <a:cs typeface="Times New Roman" panose="02020603050405020304" pitchFamily="18" charset="0"/>
            </a:endParaRPr>
          </a:p>
          <a:p>
            <a:pPr marL="0" indent="0" algn="ctr">
              <a:buNone/>
            </a:pPr>
            <a:r>
              <a:rPr lang="ru-RU" sz="2400" dirty="0">
                <a:latin typeface="Times New Roman" panose="02020603050405020304" pitchFamily="18" charset="0"/>
                <a:cs typeface="Times New Roman" panose="02020603050405020304" pitchFamily="18" charset="0"/>
              </a:rPr>
              <a:t>Так говорим живые мы,</a:t>
            </a:r>
          </a:p>
          <a:p>
            <a:pPr marL="0" indent="0" algn="ctr">
              <a:buNone/>
            </a:pPr>
            <a:r>
              <a:rPr lang="ru-RU" sz="2400" dirty="0">
                <a:latin typeface="Times New Roman" panose="02020603050405020304" pitchFamily="18" charset="0"/>
                <a:cs typeface="Times New Roman" panose="02020603050405020304" pitchFamily="18" charset="0"/>
              </a:rPr>
              <a:t>А там, в чужой стране,</a:t>
            </a:r>
          </a:p>
          <a:p>
            <a:pPr marL="0" indent="0" algn="ctr">
              <a:buNone/>
            </a:pPr>
            <a:r>
              <a:rPr lang="ru-RU" sz="2400" dirty="0">
                <a:latin typeface="Times New Roman" panose="02020603050405020304" pitchFamily="18" charset="0"/>
                <a:cs typeface="Times New Roman" panose="02020603050405020304" pitchFamily="18" charset="0"/>
              </a:rPr>
              <a:t>Под одеялом земляным</a:t>
            </a:r>
          </a:p>
          <a:p>
            <a:pPr marL="0" indent="0" algn="ctr">
              <a:buNone/>
            </a:pPr>
            <a:r>
              <a:rPr lang="ru-RU" sz="2400" dirty="0">
                <a:latin typeface="Times New Roman" panose="02020603050405020304" pitchFamily="18" charset="0"/>
                <a:cs typeface="Times New Roman" panose="02020603050405020304" pitchFamily="18" charset="0"/>
              </a:rPr>
              <a:t>Последний друг в последнем сне,</a:t>
            </a:r>
          </a:p>
          <a:p>
            <a:pPr marL="0" indent="0" algn="ctr">
              <a:buNone/>
            </a:pPr>
            <a:r>
              <a:rPr lang="ru-RU" sz="2400" dirty="0">
                <a:latin typeface="Times New Roman" panose="02020603050405020304" pitchFamily="18" charset="0"/>
                <a:cs typeface="Times New Roman" panose="02020603050405020304" pitchFamily="18" charset="0"/>
              </a:rPr>
              <a:t>Он писем тоненькую связь,</a:t>
            </a:r>
          </a:p>
          <a:p>
            <a:pPr marL="0" indent="0" algn="ctr">
              <a:buNone/>
            </a:pPr>
            <a:r>
              <a:rPr lang="ru-RU" sz="2400" dirty="0">
                <a:latin typeface="Times New Roman" panose="02020603050405020304" pitchFamily="18" charset="0"/>
                <a:cs typeface="Times New Roman" panose="02020603050405020304" pitchFamily="18" charset="0"/>
              </a:rPr>
              <a:t>Как жизни связь, лелеял.</a:t>
            </a:r>
          </a:p>
          <a:p>
            <a:pPr marL="0" indent="0" algn="ctr">
              <a:buNone/>
            </a:pPr>
            <a:r>
              <a:rPr lang="ru-RU" sz="2400" dirty="0">
                <a:latin typeface="Times New Roman" panose="02020603050405020304" pitchFamily="18" charset="0"/>
                <a:cs typeface="Times New Roman" panose="02020603050405020304" pitchFamily="18" charset="0"/>
              </a:rPr>
              <a:t>Его зарыли, торопясь,</a:t>
            </a:r>
          </a:p>
          <a:p>
            <a:pPr marL="0" indent="0" algn="ctr">
              <a:buNone/>
            </a:pPr>
            <a:r>
              <a:rPr lang="ru-RU" sz="2400" dirty="0">
                <a:latin typeface="Times New Roman" panose="02020603050405020304" pitchFamily="18" charset="0"/>
                <a:cs typeface="Times New Roman" panose="02020603050405020304" pitchFamily="18" charset="0"/>
              </a:rPr>
              <a:t>По моде иудеев</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67944" y="6457890"/>
            <a:ext cx="4906280" cy="400110"/>
          </a:xfrm>
          <a:prstGeom prst="rect">
            <a:avLst/>
          </a:prstGeom>
        </p:spPr>
        <p:txBody>
          <a:bodyPr wrap="none">
            <a:spAutoFit/>
          </a:bodyPr>
          <a:lstStyle/>
          <a:p>
            <a:pPr algn="just"/>
            <a:r>
              <a:rPr lang="en-US" sz="2000" b="1" dirty="0">
                <a:latin typeface="Times New Roman" panose="02020603050405020304" pitchFamily="18" charset="0"/>
                <a:cs typeface="Times New Roman" panose="02020603050405020304" pitchFamily="18" charset="0"/>
              </a:rPr>
              <a:t>https://www.litmir.me/br/?b=175517&amp;p=38</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527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67944" y="1556792"/>
            <a:ext cx="4917232" cy="4680520"/>
          </a:xfrm>
        </p:spPr>
        <p:txBody>
          <a:bodyPr>
            <a:normAutofit/>
          </a:bodyPr>
          <a:lstStyle/>
          <a:p>
            <a:pPr marL="0" indent="0" algn="ctr">
              <a:buNone/>
            </a:pPr>
            <a:r>
              <a:rPr lang="ru-RU" sz="2400" dirty="0">
                <a:latin typeface="Times New Roman" panose="02020603050405020304" pitchFamily="18" charset="0"/>
                <a:cs typeface="Times New Roman" panose="02020603050405020304" pitchFamily="18" charset="0"/>
              </a:rPr>
              <a:t>А он любил веселый смех,</a:t>
            </a:r>
          </a:p>
          <a:p>
            <a:pPr marL="0" indent="0" algn="ctr">
              <a:buNone/>
            </a:pPr>
            <a:r>
              <a:rPr lang="ru-RU" sz="2400" dirty="0">
                <a:latin typeface="Times New Roman" panose="02020603050405020304" pitchFamily="18" charset="0"/>
                <a:cs typeface="Times New Roman" panose="02020603050405020304" pitchFamily="18" charset="0"/>
              </a:rPr>
              <a:t>Высокий свет и пенье строк,</a:t>
            </a:r>
          </a:p>
          <a:p>
            <a:pPr marL="0" indent="0" algn="ctr">
              <a:buNone/>
            </a:pPr>
            <a:r>
              <a:rPr lang="ru-RU" sz="2400" dirty="0">
                <a:latin typeface="Times New Roman" panose="02020603050405020304" pitchFamily="18" charset="0"/>
                <a:cs typeface="Times New Roman" panose="02020603050405020304" pitchFamily="18" charset="0"/>
              </a:rPr>
              <a:t>А он здесь был милее всех,</a:t>
            </a:r>
          </a:p>
          <a:p>
            <a:pPr marL="0" indent="0" algn="ctr">
              <a:buNone/>
            </a:pPr>
            <a:r>
              <a:rPr lang="ru-RU" sz="2400" dirty="0">
                <a:latin typeface="Times New Roman" panose="02020603050405020304" pitchFamily="18" charset="0"/>
                <a:cs typeface="Times New Roman" panose="02020603050405020304" pitchFamily="18" charset="0"/>
              </a:rPr>
              <a:t>Был умный друг, простой дружок.</a:t>
            </a:r>
          </a:p>
          <a:p>
            <a:pPr marL="0" indent="0" algn="ctr">
              <a:buNone/>
            </a:pPr>
            <a:r>
              <a:rPr lang="ru-RU" sz="2400" dirty="0">
                <a:latin typeface="Times New Roman" panose="02020603050405020304" pitchFamily="18" charset="0"/>
                <a:cs typeface="Times New Roman" panose="02020603050405020304" pitchFamily="18" charset="0"/>
              </a:rPr>
              <a:t>И страшно мне, что в пятый год,</a:t>
            </a:r>
          </a:p>
          <a:p>
            <a:pPr marL="0" indent="0" algn="ctr">
              <a:buNone/>
            </a:pPr>
            <a:r>
              <a:rPr lang="ru-RU" sz="2400" dirty="0">
                <a:latin typeface="Times New Roman" panose="02020603050405020304" pitchFamily="18" charset="0"/>
                <a:cs typeface="Times New Roman" panose="02020603050405020304" pitchFamily="18" charset="0"/>
              </a:rPr>
              <a:t>Не на чужбине и не в склепе,</a:t>
            </a:r>
          </a:p>
          <a:p>
            <a:pPr marL="0" indent="0" algn="ctr">
              <a:buNone/>
            </a:pPr>
            <a:r>
              <a:rPr lang="ru-RU" sz="2400" dirty="0">
                <a:latin typeface="Times New Roman" panose="02020603050405020304" pitchFamily="18" charset="0"/>
                <a:cs typeface="Times New Roman" panose="02020603050405020304" pitchFamily="18" charset="0"/>
              </a:rPr>
              <a:t>Он молча выведен в расход,</a:t>
            </a:r>
          </a:p>
          <a:p>
            <a:pPr marL="0" indent="0" algn="ctr">
              <a:buNone/>
            </a:pPr>
            <a:r>
              <a:rPr lang="ru-RU" sz="2400" dirty="0">
                <a:latin typeface="Times New Roman" panose="02020603050405020304" pitchFamily="18" charset="0"/>
                <a:cs typeface="Times New Roman" panose="02020603050405020304" pitchFamily="18" charset="0"/>
              </a:rPr>
              <a:t>Здесь, в лавочке Великолепий.</a:t>
            </a:r>
          </a:p>
          <a:p>
            <a:pPr marL="0" indent="0" algn="ctr">
              <a:buNone/>
            </a:pPr>
            <a:endParaRPr lang="ru-RU" sz="24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82" y="548680"/>
            <a:ext cx="4002118" cy="573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067944" y="6457890"/>
            <a:ext cx="4906280" cy="400110"/>
          </a:xfrm>
          <a:prstGeom prst="rect">
            <a:avLst/>
          </a:prstGeom>
        </p:spPr>
        <p:txBody>
          <a:bodyPr wrap="none">
            <a:spAutoFit/>
          </a:bodyPr>
          <a:lstStyle/>
          <a:p>
            <a:pPr algn="just"/>
            <a:r>
              <a:rPr lang="en-US" sz="2000" b="1" dirty="0">
                <a:latin typeface="Times New Roman" panose="02020603050405020304" pitchFamily="18" charset="0"/>
                <a:cs typeface="Times New Roman" panose="02020603050405020304" pitchFamily="18" charset="0"/>
              </a:rPr>
              <a:t>https://www.litmir.me/br/?b=175517&amp;p=38</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675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00" y="2420888"/>
            <a:ext cx="4173488" cy="41734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Объект 1"/>
          <p:cNvSpPr>
            <a:spLocks noGrp="1"/>
          </p:cNvSpPr>
          <p:nvPr>
            <p:ph idx="1"/>
          </p:nvPr>
        </p:nvSpPr>
        <p:spPr>
          <a:xfrm>
            <a:off x="4499992" y="836712"/>
            <a:ext cx="4320480" cy="5289451"/>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	Лев </a:t>
            </a:r>
            <a:r>
              <a:rPr lang="ru-RU" sz="2400" dirty="0">
                <a:latin typeface="Times New Roman" panose="02020603050405020304" pitchFamily="18" charset="0"/>
                <a:cs typeface="Times New Roman" panose="02020603050405020304" pitchFamily="18" charset="0"/>
              </a:rPr>
              <a:t>Натанович </a:t>
            </a:r>
            <a:r>
              <a:rPr lang="ru-RU" sz="2400" dirty="0" err="1">
                <a:latin typeface="Times New Roman" panose="02020603050405020304" pitchFamily="18" charset="0"/>
                <a:cs typeface="Times New Roman" panose="02020603050405020304" pitchFamily="18" charset="0"/>
              </a:rPr>
              <a:t>Лунц</a:t>
            </a:r>
            <a:r>
              <a:rPr lang="ru-RU" sz="2400" dirty="0">
                <a:latin typeface="Times New Roman" panose="02020603050405020304" pitchFamily="18" charset="0"/>
                <a:cs typeface="Times New Roman" panose="02020603050405020304" pitchFamily="18" charset="0"/>
              </a:rPr>
              <a:t> родился 2 мая 1901 года в Петербурге. Выходец из еврейской семьи буржуа средней руки, благополучной, обеспеченной. Отец, Натан Яковлевич </a:t>
            </a:r>
            <a:r>
              <a:rPr lang="ru-RU" sz="2400" dirty="0" err="1">
                <a:latin typeface="Times New Roman" panose="02020603050405020304" pitchFamily="18" charset="0"/>
                <a:cs typeface="Times New Roman" panose="02020603050405020304" pitchFamily="18" charset="0"/>
              </a:rPr>
              <a:t>Лунц</a:t>
            </a:r>
            <a:r>
              <a:rPr lang="ru-RU" sz="2400" dirty="0">
                <a:latin typeface="Times New Roman" panose="02020603050405020304" pitchFamily="18" charset="0"/>
                <a:cs typeface="Times New Roman" panose="02020603050405020304" pitchFamily="18" charset="0"/>
              </a:rPr>
              <a:t>, — выпускник Тартуского университета. Женился на Анне Ефимовне Рабинович, пианистке, и увез ее в Петербург, где приобрел в собственность </a:t>
            </a:r>
            <a:r>
              <a:rPr lang="ru-RU" sz="2400" dirty="0" smtClean="0">
                <a:latin typeface="Times New Roman" panose="02020603050405020304" pitchFamily="18" charset="0"/>
                <a:cs typeface="Times New Roman" panose="02020603050405020304" pitchFamily="18" charset="0"/>
              </a:rPr>
              <a:t>аптеку.</a:t>
            </a:r>
            <a:endParaRPr lang="ru-RU" sz="2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546964" y="6409710"/>
            <a:ext cx="4538487" cy="369332"/>
          </a:xfrm>
          <a:prstGeom prst="rect">
            <a:avLst/>
          </a:prstGeom>
        </p:spPr>
        <p:txBody>
          <a:bodyPr wrap="none">
            <a:spAutoFit/>
          </a:bodyPr>
          <a:lstStyle/>
          <a:p>
            <a:pPr algn="just"/>
            <a:r>
              <a:rPr lang="en-US" b="1" dirty="0">
                <a:latin typeface="Times New Roman" panose="02020603050405020304" pitchFamily="18" charset="0"/>
                <a:cs typeface="Times New Roman" panose="02020603050405020304" pitchFamily="18" charset="0"/>
              </a:rPr>
              <a:t>http://www.alefmagazine.com/pub3330.html</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62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anose="02020603050405020304" pitchFamily="18" charset="0"/>
                <a:cs typeface="Times New Roman" panose="02020603050405020304" pitchFamily="18" charset="0"/>
              </a:rPr>
              <a:t>Список источников</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2060848"/>
            <a:ext cx="8229600" cy="3484984"/>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a:bodyPr>
          <a:lstStyle/>
          <a:p>
            <a:pPr marL="514350" indent="-514350" algn="just">
              <a:buFont typeface="+mj-lt"/>
              <a:buAutoNum type="arabicPeriod"/>
            </a:pPr>
            <a:r>
              <a:rPr lang="en-US" sz="2400" dirty="0">
                <a:latin typeface="Times New Roman" panose="02020603050405020304" pitchFamily="18" charset="0"/>
                <a:cs typeface="Times New Roman" panose="02020603050405020304" pitchFamily="18" charset="0"/>
                <a:hlinkClick r:id="rId2"/>
              </a:rPr>
              <a:t>http://</a:t>
            </a:r>
            <a:r>
              <a:rPr lang="en-US" sz="2400" dirty="0" smtClean="0">
                <a:latin typeface="Times New Roman" panose="02020603050405020304" pitchFamily="18" charset="0"/>
                <a:cs typeface="Times New Roman" panose="02020603050405020304" pitchFamily="18" charset="0"/>
                <a:hlinkClick r:id="rId2"/>
              </a:rPr>
              <a:t>www.chukfamily.ru/nikolai/prosa-nchukovskiy/memories/dom-iskusstv-klub-doma-iskusstv-literaturnaya-studiya-doma-iskusstv</a:t>
            </a:r>
            <a:endParaRPr lang="ru-RU" sz="2400"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400" dirty="0">
                <a:latin typeface="Times New Roman" panose="02020603050405020304" pitchFamily="18" charset="0"/>
                <a:cs typeface="Times New Roman" panose="02020603050405020304" pitchFamily="18" charset="0"/>
                <a:hlinkClick r:id="rId3"/>
              </a:rPr>
              <a:t>https://</a:t>
            </a:r>
            <a:r>
              <a:rPr lang="en-US" sz="2400" dirty="0" smtClean="0">
                <a:latin typeface="Times New Roman" panose="02020603050405020304" pitchFamily="18" charset="0"/>
                <a:cs typeface="Times New Roman" panose="02020603050405020304" pitchFamily="18" charset="0"/>
                <a:hlinkClick r:id="rId3"/>
              </a:rPr>
              <a:t>biography.wikireading.ru/147817</a:t>
            </a:r>
            <a:endParaRPr lang="ru-RU" sz="2400"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400" dirty="0">
                <a:latin typeface="Times New Roman" panose="02020603050405020304" pitchFamily="18" charset="0"/>
                <a:cs typeface="Times New Roman" panose="02020603050405020304" pitchFamily="18" charset="0"/>
                <a:hlinkClick r:id="rId4"/>
              </a:rPr>
              <a:t>https://</a:t>
            </a:r>
            <a:r>
              <a:rPr lang="en-US" sz="2400" dirty="0" smtClean="0">
                <a:latin typeface="Times New Roman" panose="02020603050405020304" pitchFamily="18" charset="0"/>
                <a:cs typeface="Times New Roman" panose="02020603050405020304" pitchFamily="18" charset="0"/>
                <a:hlinkClick r:id="rId4"/>
              </a:rPr>
              <a:t>lavkapisateley.spb.ru/enciklopediya/i-933/lunc-</a:t>
            </a:r>
            <a:endParaRPr lang="ru-RU" sz="2400"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400" dirty="0">
                <a:latin typeface="Times New Roman" panose="02020603050405020304" pitchFamily="18" charset="0"/>
                <a:cs typeface="Times New Roman" panose="02020603050405020304" pitchFamily="18" charset="0"/>
                <a:hlinkClick r:id="rId5"/>
              </a:rPr>
              <a:t>https://www.litmir.me/br/?</a:t>
            </a:r>
            <a:r>
              <a:rPr lang="en-US" sz="2400" dirty="0" smtClean="0">
                <a:latin typeface="Times New Roman" panose="02020603050405020304" pitchFamily="18" charset="0"/>
                <a:cs typeface="Times New Roman" panose="02020603050405020304" pitchFamily="18" charset="0"/>
                <a:hlinkClick r:id="rId5"/>
              </a:rPr>
              <a:t>b=175517&amp;p=38</a:t>
            </a:r>
            <a:endParaRPr lang="ru-RU" sz="2400"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400" dirty="0">
                <a:latin typeface="Times New Roman" panose="02020603050405020304" pitchFamily="18" charset="0"/>
                <a:cs typeface="Times New Roman" panose="02020603050405020304" pitchFamily="18" charset="0"/>
                <a:hlinkClick r:id="rId6"/>
              </a:rPr>
              <a:t>http://</a:t>
            </a:r>
            <a:r>
              <a:rPr lang="en-US" sz="2400" dirty="0" smtClean="0">
                <a:latin typeface="Times New Roman" panose="02020603050405020304" pitchFamily="18" charset="0"/>
                <a:cs typeface="Times New Roman" panose="02020603050405020304" pitchFamily="18" charset="0"/>
                <a:hlinkClick r:id="rId6"/>
              </a:rPr>
              <a:t>www.chukfamily.ru/nikolai/prosa-nchukovskiy/memories/xolomki</a:t>
            </a:r>
            <a:endParaRPr lang="ru-RU" sz="2400"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sz="2400" dirty="0">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ru-RU" sz="2400"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034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46964" y="6409710"/>
            <a:ext cx="4538487" cy="369332"/>
          </a:xfrm>
          <a:prstGeom prst="rect">
            <a:avLst/>
          </a:prstGeom>
        </p:spPr>
        <p:txBody>
          <a:bodyPr wrap="none">
            <a:spAutoFit/>
          </a:bodyPr>
          <a:lstStyle/>
          <a:p>
            <a:pPr algn="just"/>
            <a:r>
              <a:rPr lang="en-US" b="1" dirty="0">
                <a:latin typeface="Times New Roman" panose="02020603050405020304" pitchFamily="18" charset="0"/>
                <a:cs typeface="Times New Roman" panose="02020603050405020304" pitchFamily="18" charset="0"/>
              </a:rPr>
              <a:t>http://www.alefmagazine.com/pub3330.html</a:t>
            </a:r>
            <a:endParaRPr lang="ru-RU"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51520" y="404664"/>
            <a:ext cx="8640960" cy="5832648"/>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just">
              <a:buNone/>
            </a:pPr>
            <a:r>
              <a:rPr lang="ru-RU" sz="2400" dirty="0" smtClean="0">
                <a:latin typeface="Times New Roman" panose="02020603050405020304" pitchFamily="18" charset="0"/>
                <a:cs typeface="Times New Roman" panose="02020603050405020304" pitchFamily="18" charset="0"/>
              </a:rPr>
              <a:t>	В </a:t>
            </a:r>
            <a:r>
              <a:rPr lang="ru-RU" sz="2400" dirty="0">
                <a:latin typeface="Times New Roman" panose="02020603050405020304" pitchFamily="18" charset="0"/>
                <a:cs typeface="Times New Roman" panose="02020603050405020304" pitchFamily="18" charset="0"/>
              </a:rPr>
              <a:t>семье воспитывалось трое детей: старший Яков, средний Лев и младшая Евгения. Дети росли подвижные, непоседливые и постоянно что-то придумывавшие, короче, шалуны. Мать жаловалась: </a:t>
            </a:r>
            <a:r>
              <a:rPr lang="ru-RU" sz="2400" i="1" dirty="0">
                <a:latin typeface="Times New Roman" panose="02020603050405020304" pitchFamily="18" charset="0"/>
                <a:cs typeface="Times New Roman" panose="02020603050405020304" pitchFamily="18" charset="0"/>
              </a:rPr>
              <a:t>«У всех дети как дети, а у нас — сумасшедший дом». </a:t>
            </a:r>
            <a:r>
              <a:rPr lang="ru-RU" sz="2400" dirty="0">
                <a:latin typeface="Times New Roman" panose="02020603050405020304" pitchFamily="18" charset="0"/>
                <a:cs typeface="Times New Roman" panose="02020603050405020304" pitchFamily="18" charset="0"/>
              </a:rPr>
              <a:t>Нет, не сумасшедший, а нормальный дом интеллигентов, где перемежались смех и мысль, серьезные занятия и детские проказы.</a:t>
            </a:r>
          </a:p>
          <a:p>
            <a:pPr marL="0" indent="0" algn="just">
              <a:buNone/>
            </a:pPr>
            <a:r>
              <a:rPr lang="ru-RU" sz="2400" dirty="0">
                <a:latin typeface="Times New Roman" panose="02020603050405020304" pitchFamily="18" charset="0"/>
                <a:cs typeface="Times New Roman" panose="02020603050405020304" pitchFamily="18" charset="0"/>
              </a:rPr>
              <a:t>	Выделялся Лев, у которого рано обнаружились лингвистические способности, тяга к слову и словотворчеству. Родители определили способного мальчика в Первую санкт-петербургскую гимназию, которая славилась высоким уровнем преподавания иностранных языков, серьезным изучением литературы. </a:t>
            </a:r>
            <a:r>
              <a:rPr lang="ru-RU" sz="2400" dirty="0" err="1">
                <a:latin typeface="Times New Roman" panose="02020603050405020304" pitchFamily="18" charset="0"/>
                <a:cs typeface="Times New Roman" panose="02020603050405020304" pitchFamily="18" charset="0"/>
              </a:rPr>
              <a:t>Лунц</a:t>
            </a:r>
            <a:r>
              <a:rPr lang="ru-RU" sz="2400" dirty="0">
                <a:latin typeface="Times New Roman" panose="02020603050405020304" pitchFamily="18" charset="0"/>
                <a:cs typeface="Times New Roman" panose="02020603050405020304" pitchFamily="18" charset="0"/>
              </a:rPr>
              <a:t> окончил гимназию весной 1918 года с золотой медалью. Далее историко-филологический факультет Петроградского университета. На первом курсе </a:t>
            </a:r>
            <a:r>
              <a:rPr lang="ru-RU" sz="2400" dirty="0" err="1">
                <a:latin typeface="Times New Roman" panose="02020603050405020304" pitchFamily="18" charset="0"/>
                <a:cs typeface="Times New Roman" panose="02020603050405020304" pitchFamily="18" charset="0"/>
              </a:rPr>
              <a:t>Лунц</a:t>
            </a:r>
            <a:r>
              <a:rPr lang="ru-RU" sz="2400" dirty="0">
                <a:latin typeface="Times New Roman" panose="02020603050405020304" pitchFamily="18" charset="0"/>
                <a:cs typeface="Times New Roman" panose="02020603050405020304" pitchFamily="18" charset="0"/>
              </a:rPr>
              <a:t> блестяще сдал все зачеты и экзамены и был переведен сразу на четвертый курс. Среди студентов он выделялся жаждой знаний: мало ему было университета, он стал посещать занятия новообразованного Педагогического института. Как отличнику </a:t>
            </a:r>
            <a:r>
              <a:rPr lang="ru-RU" sz="2400" dirty="0" err="1">
                <a:latin typeface="Times New Roman" panose="02020603050405020304" pitchFamily="18" charset="0"/>
                <a:cs typeface="Times New Roman" panose="02020603050405020304" pitchFamily="18" charset="0"/>
              </a:rPr>
              <a:t>Лунцу</a:t>
            </a:r>
            <a:r>
              <a:rPr lang="ru-RU" sz="2400" dirty="0">
                <a:latin typeface="Times New Roman" panose="02020603050405020304" pitchFamily="18" charset="0"/>
                <a:cs typeface="Times New Roman" panose="02020603050405020304" pitchFamily="18" charset="0"/>
              </a:rPr>
              <a:t> предложили заняться научной работой на кафедре романо-германской литературы. Надо заметить, что талантливый юноша владел пятью языками и чувствовал себя во французской, немецкой, испанской литературе как дома.</a:t>
            </a:r>
          </a:p>
          <a:p>
            <a:pPr marL="0" indent="0" algn="just">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268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1"/>
            <a:ext cx="8229600" cy="3484984"/>
          </a:xfrm>
          <a:solidFill>
            <a:srgbClr val="FFFFFF">
              <a:alpha val="40000"/>
            </a:srgbClr>
          </a:solidFill>
          <a:ln>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	Помимо </a:t>
            </a:r>
            <a:r>
              <a:rPr lang="ru-RU" sz="2400" dirty="0">
                <a:latin typeface="Times New Roman" panose="02020603050405020304" pitchFamily="18" charset="0"/>
                <a:cs typeface="Times New Roman" panose="02020603050405020304" pitchFamily="18" charset="0"/>
              </a:rPr>
              <a:t>всего прочего, </a:t>
            </a:r>
            <a:r>
              <a:rPr lang="ru-RU" sz="2400" dirty="0" err="1">
                <a:latin typeface="Times New Roman" panose="02020603050405020304" pitchFamily="18" charset="0"/>
                <a:cs typeface="Times New Roman" panose="02020603050405020304" pitchFamily="18" charset="0"/>
              </a:rPr>
              <a:t>Лунца</a:t>
            </a:r>
            <a:r>
              <a:rPr lang="ru-RU" sz="2400" dirty="0">
                <a:latin typeface="Times New Roman" panose="02020603050405020304" pitchFamily="18" charset="0"/>
                <a:cs typeface="Times New Roman" panose="02020603050405020304" pitchFamily="18" charset="0"/>
              </a:rPr>
              <a:t> зачислили на работу младшим научным сотрудником в Институт истории искусств, где он занимался наукой, проводил собственные исследования, в частности, о комедиях </a:t>
            </a:r>
            <a:r>
              <a:rPr lang="ru-RU" sz="2400" dirty="0" err="1">
                <a:latin typeface="Times New Roman" panose="02020603050405020304" pitchFamily="18" charset="0"/>
                <a:cs typeface="Times New Roman" panose="02020603050405020304" pitchFamily="18" charset="0"/>
              </a:rPr>
              <a:t>Мариво</a:t>
            </a:r>
            <a:r>
              <a:rPr lang="ru-RU" sz="2400" dirty="0">
                <a:latin typeface="Times New Roman" panose="02020603050405020304" pitchFamily="18" charset="0"/>
                <a:cs typeface="Times New Roman" panose="02020603050405020304" pitchFamily="18" charset="0"/>
              </a:rPr>
              <a:t>, французского комедиографа XVIII века. И успевал еще слушать лекции знаменитых ученых. Он упивался знаниями и становился настоящим эрудитом. Многие принимали его за старика, думали, что пишет какой-то пожилой ученый. А ему-то было всего 20 лет!..</a:t>
            </a:r>
          </a:p>
          <a:p>
            <a:pPr algn="just"/>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546964" y="6409710"/>
            <a:ext cx="4538487" cy="369332"/>
          </a:xfrm>
          <a:prstGeom prst="rect">
            <a:avLst/>
          </a:prstGeom>
        </p:spPr>
        <p:txBody>
          <a:bodyPr wrap="none">
            <a:spAutoFit/>
          </a:bodyPr>
          <a:lstStyle/>
          <a:p>
            <a:pPr algn="just"/>
            <a:r>
              <a:rPr lang="en-US" b="1" dirty="0">
                <a:latin typeface="Times New Roman" panose="02020603050405020304" pitchFamily="18" charset="0"/>
                <a:cs typeface="Times New Roman" panose="02020603050405020304" pitchFamily="18" charset="0"/>
              </a:rPr>
              <a:t>http://www.alefmagazine.com/pub3330.html</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216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8396" y="332656"/>
            <a:ext cx="8229600" cy="5832648"/>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Н. К. Чуковский </a:t>
            </a:r>
            <a:r>
              <a:rPr lang="ru-RU" sz="2400" dirty="0">
                <a:latin typeface="Times New Roman" panose="02020603050405020304" pitchFamily="18" charset="0"/>
                <a:cs typeface="Times New Roman" panose="02020603050405020304" pitchFamily="18" charset="0"/>
              </a:rPr>
              <a:t>в книге «О том, что видел: Воспоминания. </a:t>
            </a:r>
            <a:r>
              <a:rPr lang="ru-RU" sz="2400" dirty="0" smtClean="0">
                <a:latin typeface="Times New Roman" panose="02020603050405020304" pitchFamily="18" charset="0"/>
                <a:cs typeface="Times New Roman" panose="02020603050405020304" pitchFamily="18" charset="0"/>
              </a:rPr>
              <a:t>Письма» так вспоминал о Л. Н. </a:t>
            </a:r>
            <a:r>
              <a:rPr lang="ru-RU" sz="2400" dirty="0" err="1" smtClean="0">
                <a:latin typeface="Times New Roman" panose="02020603050405020304" pitchFamily="18" charset="0"/>
                <a:cs typeface="Times New Roman" panose="02020603050405020304" pitchFamily="18" charset="0"/>
              </a:rPr>
              <a:t>Лунце</a:t>
            </a:r>
            <a:r>
              <a:rPr lang="ru-RU" sz="2400" dirty="0" smtClean="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«Лева </a:t>
            </a:r>
            <a:r>
              <a:rPr lang="ru-RU" sz="2400" i="1" dirty="0" err="1">
                <a:latin typeface="Times New Roman" panose="02020603050405020304" pitchFamily="18" charset="0"/>
                <a:cs typeface="Times New Roman" panose="02020603050405020304" pitchFamily="18" charset="0"/>
              </a:rPr>
              <a:t>Лунц</a:t>
            </a:r>
            <a:r>
              <a:rPr lang="ru-RU" sz="2400" i="1" dirty="0">
                <a:latin typeface="Times New Roman" panose="02020603050405020304" pitchFamily="18" charset="0"/>
                <a:cs typeface="Times New Roman" panose="02020603050405020304" pitchFamily="18" charset="0"/>
              </a:rPr>
              <a:t> был кудрявый шатен, среднего роста, со светло-серыми глазами. Он обладал замечательным характером – он был добр, скромен, жизнерадостен, трудолюбив, серьезен и весел. Я обожал его и постоянно им восхищался. Он был на два года старше меня, но дружил со мной совершенно на равных, никогда не оскорбляя моего самолюбия подростка, попавшего в компанию старших</a:t>
            </a:r>
            <a:r>
              <a:rPr lang="ru-RU" sz="2400" i="1" dirty="0" smtClean="0">
                <a:latin typeface="Times New Roman" panose="02020603050405020304" pitchFamily="18" charset="0"/>
                <a:cs typeface="Times New Roman" panose="02020603050405020304" pitchFamily="18" charset="0"/>
              </a:rPr>
              <a:t>.</a:t>
            </a:r>
          </a:p>
          <a:p>
            <a:pPr marL="0" indent="0" algn="just">
              <a:buNone/>
            </a:pPr>
            <a:r>
              <a:rPr lang="ru-RU" sz="2400" i="1" dirty="0">
                <a:latin typeface="Times New Roman" panose="02020603050405020304" pitchFamily="18" charset="0"/>
                <a:cs typeface="Times New Roman" panose="02020603050405020304" pitchFamily="18" charset="0"/>
              </a:rPr>
              <a:t>	И меня, и всех окружающих особенно поражало в Леве </a:t>
            </a:r>
            <a:r>
              <a:rPr lang="ru-RU" sz="2400" i="1" dirty="0" err="1">
                <a:latin typeface="Times New Roman" panose="02020603050405020304" pitchFamily="18" charset="0"/>
                <a:cs typeface="Times New Roman" panose="02020603050405020304" pitchFamily="18" charset="0"/>
              </a:rPr>
              <a:t>Лунце</a:t>
            </a:r>
            <a:r>
              <a:rPr lang="ru-RU" sz="2400" i="1" dirty="0">
                <a:latin typeface="Times New Roman" panose="02020603050405020304" pitchFamily="18" charset="0"/>
                <a:cs typeface="Times New Roman" panose="02020603050405020304" pitchFamily="18" charset="0"/>
              </a:rPr>
              <a:t> одно его свойство – стремительность. Он был человек огромного темперамента и мгновенных реакций. Речь его текла стремительно, потому что стремительна были его мысли, и слушателю нелегко было за ним поспевать. Говоря, он постоянно бывал в движении, жестикулировал, перескакивал со стула на стул. Это был ум деятельный, не терпящий вялости и </a:t>
            </a:r>
            <a:r>
              <a:rPr lang="ru-RU" sz="2400" i="1" dirty="0" smtClean="0">
                <a:latin typeface="Times New Roman" panose="02020603050405020304" pitchFamily="18" charset="0"/>
                <a:cs typeface="Times New Roman" panose="02020603050405020304" pitchFamily="18" charset="0"/>
              </a:rPr>
              <a:t>покоя».</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0688" y="6334780"/>
            <a:ext cx="9145016" cy="523220"/>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http://www.chukfamily.ru/nikolai/prosa-nchukovskiy/memories/dom-iskusstv-klub-doma-iskusstv-literaturnaya-studiya-doma-iskusstv</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670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96752"/>
            <a:ext cx="8229600" cy="4525963"/>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ru-RU" sz="2400" dirty="0" smtClean="0">
                <a:latin typeface="Times New Roman" panose="02020603050405020304" pitchFamily="18" charset="0"/>
                <a:cs typeface="Times New Roman" panose="02020603050405020304" pitchFamily="18" charset="0"/>
              </a:rPr>
              <a:t>	А тем </a:t>
            </a:r>
            <a:r>
              <a:rPr lang="ru-RU" sz="2400" dirty="0">
                <a:latin typeface="Times New Roman" panose="02020603050405020304" pitchFamily="18" charset="0"/>
                <a:cs typeface="Times New Roman" panose="02020603050405020304" pitchFamily="18" charset="0"/>
              </a:rPr>
              <a:t>временем обстановка в Петрограде оставляла желать лучшего. Волна национализации накрыла всех собственников, была национализирована и аптека отца </a:t>
            </a:r>
            <a:r>
              <a:rPr lang="ru-RU" sz="2400" dirty="0" err="1">
                <a:latin typeface="Times New Roman" panose="02020603050405020304" pitchFamily="18" charset="0"/>
                <a:cs typeface="Times New Roman" panose="02020603050405020304" pitchFamily="18" charset="0"/>
              </a:rPr>
              <a:t>Лунца</a:t>
            </a:r>
            <a:r>
              <a:rPr lang="ru-RU" sz="2400" dirty="0">
                <a:latin typeface="Times New Roman" panose="02020603050405020304" pitchFamily="18" charset="0"/>
                <a:cs typeface="Times New Roman" panose="02020603050405020304" pitchFamily="18" charset="0"/>
              </a:rPr>
              <a:t>. Из преуспевающего буржуа он превратился в мелкого служащего, да еще с клеймом «бывший». И тогда Натан Яковлевич принял решение покинуть Россию. Он восстановил свое прежнее литовское подданство и уехал с семьей в Литву, а оттуда перебрался в Германию. Обосновался в Гамбурге и, не опасаясь раскулачивания, завел там собственное дело. Отец настойчиво звал Льва, но тот наотрез отказался покинуть Петроград, где были интересная работа, друзья, творчество и отчаянные споры о том, как надо писать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546964" y="6409710"/>
            <a:ext cx="4538487" cy="369332"/>
          </a:xfrm>
          <a:prstGeom prst="rect">
            <a:avLst/>
          </a:prstGeom>
        </p:spPr>
        <p:txBody>
          <a:bodyPr wrap="none">
            <a:spAutoFit/>
          </a:bodyPr>
          <a:lstStyle/>
          <a:p>
            <a:pPr algn="just"/>
            <a:r>
              <a:rPr lang="en-US" b="1" dirty="0">
                <a:latin typeface="Times New Roman" panose="02020603050405020304" pitchFamily="18" charset="0"/>
                <a:cs typeface="Times New Roman" panose="02020603050405020304" pitchFamily="18" charset="0"/>
              </a:rPr>
              <a:t>http://www.alefmagazine.com/pub3330.html</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083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2164" y="1196752"/>
            <a:ext cx="8229600" cy="4525963"/>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ru-RU" sz="2400" dirty="0">
                <a:latin typeface="Times New Roman" panose="02020603050405020304" pitchFamily="18" charset="0"/>
                <a:cs typeface="Times New Roman" panose="02020603050405020304" pitchFamily="18" charset="0"/>
              </a:rPr>
              <a:t>	В письме к Максиму Горькому (16 августа 1922) Лев </a:t>
            </a:r>
            <a:r>
              <a:rPr lang="ru-RU" sz="2400" dirty="0" err="1">
                <a:latin typeface="Times New Roman" panose="02020603050405020304" pitchFamily="18" charset="0"/>
                <a:cs typeface="Times New Roman" panose="02020603050405020304" pitchFamily="18" charset="0"/>
              </a:rPr>
              <a:t>Лунц</a:t>
            </a:r>
            <a:r>
              <a:rPr lang="ru-RU" sz="2400" dirty="0">
                <a:latin typeface="Times New Roman" panose="02020603050405020304" pitchFamily="18" charset="0"/>
                <a:cs typeface="Times New Roman" panose="02020603050405020304" pitchFamily="18" charset="0"/>
              </a:rPr>
              <a:t> писал: </a:t>
            </a:r>
            <a:r>
              <a:rPr lang="ru-RU" sz="2400" i="1" dirty="0">
                <a:latin typeface="Times New Roman" panose="02020603050405020304" pitchFamily="18" charset="0"/>
                <a:cs typeface="Times New Roman" panose="02020603050405020304" pitchFamily="18" charset="0"/>
              </a:rPr>
              <a:t>«Покинуть Россию навсегда я не могу. Для того чтобы уехать, я должен перейти в литовское подданство, а это противно. Противно! Россия — моя Родина. Россию я люблю больше всех стран... Смею ли изменить своей стране?»</a:t>
            </a:r>
          </a:p>
          <a:p>
            <a:pPr marL="0" indent="0" algn="just">
              <a:buNone/>
            </a:pP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Лунц</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уже был серьезно болен, ему надо было срочно лечиться, а он пренебрегал своим здоровьем, жил в сырой холодной комнате писательского общежития в Доме искусств; естественно, как и все, плохо и скудно питался, но горел творческим огнем. Горел и сгорел окончательно...</a:t>
            </a:r>
          </a:p>
        </p:txBody>
      </p:sp>
      <p:sp>
        <p:nvSpPr>
          <p:cNvPr id="5" name="Прямоугольник 4"/>
          <p:cNvSpPr/>
          <p:nvPr/>
        </p:nvSpPr>
        <p:spPr>
          <a:xfrm>
            <a:off x="4546964" y="6409710"/>
            <a:ext cx="4538487" cy="369332"/>
          </a:xfrm>
          <a:prstGeom prst="rect">
            <a:avLst/>
          </a:prstGeom>
        </p:spPr>
        <p:txBody>
          <a:bodyPr wrap="none">
            <a:spAutoFit/>
          </a:bodyPr>
          <a:lstStyle/>
          <a:p>
            <a:pPr algn="just"/>
            <a:r>
              <a:rPr lang="en-US" b="1" dirty="0">
                <a:latin typeface="Times New Roman" panose="02020603050405020304" pitchFamily="18" charset="0"/>
                <a:cs typeface="Times New Roman" panose="02020603050405020304" pitchFamily="18" charset="0"/>
              </a:rPr>
              <a:t>http://www.alefmagazine.com/pub3330.html</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088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772816"/>
            <a:ext cx="8229600" cy="3240360"/>
          </a:xfrm>
          <a:solidFill>
            <a:srgbClr val="FFFFFF">
              <a:alpha val="30196"/>
            </a:srgbClr>
          </a:solidFill>
          <a:ln>
            <a:noFill/>
          </a:ln>
        </p:spPr>
        <p:style>
          <a:lnRef idx="2">
            <a:schemeClr val="dk1"/>
          </a:lnRef>
          <a:fillRef idx="1">
            <a:schemeClr val="lt1"/>
          </a:fillRef>
          <a:effectRef idx="0">
            <a:schemeClr val="dk1"/>
          </a:effectRef>
          <a:fontRef idx="minor">
            <a:schemeClr val="dk1"/>
          </a:fontRef>
        </p:style>
        <p:txBody>
          <a:bodyPr>
            <a:normAutofit fontScale="92500"/>
          </a:bodyPr>
          <a:lstStyle/>
          <a:p>
            <a:pPr marL="0" indent="0" algn="just">
              <a:buNone/>
            </a:pPr>
            <a:r>
              <a:rPr lang="ru-RU" sz="2400" dirty="0" smtClean="0">
                <a:latin typeface="Times New Roman" panose="02020603050405020304" pitchFamily="18" charset="0"/>
                <a:cs typeface="Times New Roman" panose="02020603050405020304" pitchFamily="18" charset="0"/>
              </a:rPr>
              <a:t>	Созданная </a:t>
            </a:r>
            <a:r>
              <a:rPr lang="ru-RU" sz="2400" dirty="0">
                <a:latin typeface="Times New Roman" panose="02020603050405020304" pitchFamily="18" charset="0"/>
                <a:cs typeface="Times New Roman" panose="02020603050405020304" pitchFamily="18" charset="0"/>
              </a:rPr>
              <a:t>усилиями Максима Горького сначала при издательстве «Всемирная литература», а потом при Доме искусств студия стала первым этапом писательской карьеры Льва </a:t>
            </a:r>
            <a:r>
              <a:rPr lang="ru-RU" sz="2400" dirty="0" err="1">
                <a:latin typeface="Times New Roman" panose="02020603050405020304" pitchFamily="18" charset="0"/>
                <a:cs typeface="Times New Roman" panose="02020603050405020304" pitchFamily="18" charset="0"/>
              </a:rPr>
              <a:t>Лунца</a:t>
            </a:r>
            <a:r>
              <a:rPr lang="ru-RU" sz="2400" dirty="0">
                <a:latin typeface="Times New Roman" panose="02020603050405020304" pitchFamily="18" charset="0"/>
                <a:cs typeface="Times New Roman" panose="02020603050405020304" pitchFamily="18" charset="0"/>
              </a:rPr>
              <a:t>. В Студии были прекрасные учителя — Андрей Белый, Николай Гумилев, Евгений Замятин, Корней Чуковский, </a:t>
            </a:r>
            <a:r>
              <a:rPr lang="ru-RU" sz="2400" dirty="0" smtClean="0">
                <a:latin typeface="Times New Roman" panose="02020603050405020304" pitchFamily="18" charset="0"/>
                <a:cs typeface="Times New Roman" panose="02020603050405020304" pitchFamily="18" charset="0"/>
              </a:rPr>
              <a:t>литературоведы – </a:t>
            </a:r>
            <a:r>
              <a:rPr lang="ru-RU" sz="2400" dirty="0" err="1">
                <a:latin typeface="Times New Roman" panose="02020603050405020304" pitchFamily="18" charset="0"/>
                <a:cs typeface="Times New Roman" panose="02020603050405020304" pitchFamily="18" charset="0"/>
              </a:rPr>
              <a:t>Жирмунский</a:t>
            </a:r>
            <a:r>
              <a:rPr lang="ru-RU" sz="2400" dirty="0">
                <a:latin typeface="Times New Roman" panose="02020603050405020304" pitchFamily="18" charset="0"/>
                <a:cs typeface="Times New Roman" panose="02020603050405020304" pitchFamily="18" charset="0"/>
              </a:rPr>
              <a:t>, Тынянов, Шкловский, Эйхенбаум. Атмосфера учения и общения была замечательной: на равных дискутировали по всем вопросам маститые и начинающие писатели.</a:t>
            </a:r>
          </a:p>
          <a:p>
            <a:pPr marL="0" indent="0" algn="just">
              <a:buNone/>
            </a:pP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546964" y="6409710"/>
            <a:ext cx="4538487" cy="369332"/>
          </a:xfrm>
          <a:prstGeom prst="rect">
            <a:avLst/>
          </a:prstGeom>
        </p:spPr>
        <p:txBody>
          <a:bodyPr wrap="none">
            <a:spAutoFit/>
          </a:bodyPr>
          <a:lstStyle/>
          <a:p>
            <a:pPr algn="just"/>
            <a:r>
              <a:rPr lang="en-US" b="1" dirty="0">
                <a:latin typeface="Times New Roman" panose="02020603050405020304" pitchFamily="18" charset="0"/>
                <a:cs typeface="Times New Roman" panose="02020603050405020304" pitchFamily="18" charset="0"/>
              </a:rPr>
              <a:t>http://www.alefmagazine.com/pub3330.html</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909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482</Words>
  <Application>Microsoft Office PowerPoint</Application>
  <PresentationFormat>Экран (4:3)</PresentationFormat>
  <Paragraphs>128</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Лунц Лев Натанович в Псковской губернии (Усадьбы Холомки и Бельское Устье)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Памяти Льва Лунца посвящено стихотворение Е. В. Полонской «Лавочка великолепий».</vt:lpstr>
      <vt:lpstr>Презентация PowerPoint</vt:lpstr>
      <vt:lpstr>Презентация PowerPoint</vt:lpstr>
      <vt:lpstr>Презентация PowerPoint</vt:lpstr>
      <vt:lpstr>Список источников</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Лунц Лев Натанович</dc:title>
  <dc:creator>User</dc:creator>
  <cp:lastModifiedBy>User</cp:lastModifiedBy>
  <cp:revision>19</cp:revision>
  <dcterms:created xsi:type="dcterms:W3CDTF">2020-04-17T13:20:15Z</dcterms:created>
  <dcterms:modified xsi:type="dcterms:W3CDTF">2020-05-15T14:08:03Z</dcterms:modified>
</cp:coreProperties>
</file>