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59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6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475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60"/>
  </p:normalViewPr>
  <p:slideViewPr>
    <p:cSldViewPr>
      <p:cViewPr varScale="1">
        <p:scale>
          <a:sx n="69" d="100"/>
          <a:sy n="69" d="100"/>
        </p:scale>
        <p:origin x="-13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hyperlink" Target="&#1055;&#1086;&#1101;&#1090;&#1080;&#1095;&#1077;&#1089;&#1082;&#1086;&#1077;%20&#1090;&#1074;&#1086;&#1088;&#1095;&#1077;&#1089;&#1090;&#1074;&#1086;%20&#1052;.&#1048;.%20&#1060;&#1077;&#1076;&#1086;&#1088;&#1086;&#1074;&#1072;.htm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81642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  <a:cs typeface="David" pitchFamily="34" charset="-79"/>
              </a:rPr>
              <a:t>Поэтическое творчество М. И. Фёдорова на портале Открытого института русского языка и </a:t>
            </a:r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  <a:cs typeface="David" pitchFamily="34" charset="-79"/>
              </a:rPr>
              <a:t>культуры</a:t>
            </a:r>
            <a:r>
              <a:rPr lang="ru-RU" sz="36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  <a:cs typeface="David" pitchFamily="34" charset="-79"/>
              </a:rPr>
              <a:t> имени Е.А.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  <a:cs typeface="David" pitchFamily="34" charset="-79"/>
              </a:rPr>
              <a:t>Маймина</a:t>
            </a:r>
            <a:r>
              <a:rPr lang="ru-RU" sz="36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  <a:cs typeface="David" pitchFamily="34" charset="-79"/>
              </a:rPr>
              <a:t> (опыт создания электронной страницы)</a:t>
            </a:r>
            <a:endParaRPr lang="ru-RU" sz="36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itchFamily="18" charset="0"/>
              <a:cs typeface="David" pitchFamily="34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07496" y="3861048"/>
            <a:ext cx="4536504" cy="93610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Социо</a:t>
            </a:r>
            <a:r>
              <a:rPr lang="ru-RU" sz="2400" b="1" i="1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культурный</a:t>
            </a:r>
            <a:r>
              <a:rPr lang="ru-RU" sz="2400" b="1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b="1" i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проект</a:t>
            </a:r>
            <a:endParaRPr lang="ru-RU" sz="2400" b="1" i="1" dirty="0">
              <a:solidFill>
                <a:schemeClr val="bg1">
                  <a:lumMod val="95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7416" y="5349895"/>
            <a:ext cx="52565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Над проектом работали: студентки </a:t>
            </a:r>
            <a:r>
              <a:rPr lang="en-US" b="1" dirty="0" smtClean="0">
                <a:solidFill>
                  <a:schemeClr val="bg1"/>
                </a:solidFill>
              </a:rPr>
              <a:t>III</a:t>
            </a:r>
            <a:r>
              <a:rPr lang="ru-RU" b="1" dirty="0" smtClean="0">
                <a:solidFill>
                  <a:schemeClr val="bg1"/>
                </a:solidFill>
              </a:rPr>
              <a:t>-го курса Псковского государственного университета Тихомирова Д. К., Пикалёва С. С., Семёнова А. В.</a:t>
            </a:r>
          </a:p>
          <a:p>
            <a:r>
              <a:rPr lang="ru-RU" sz="2000" b="1" i="1" u="sng" dirty="0" smtClean="0">
                <a:solidFill>
                  <a:schemeClr val="bg1">
                    <a:lumMod val="75000"/>
                  </a:schemeClr>
                </a:solidFill>
              </a:rPr>
              <a:t>Научный руководитель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ru-RU" b="1" dirty="0" smtClean="0">
                <a:solidFill>
                  <a:schemeClr val="bg1"/>
                </a:solidFill>
              </a:rPr>
              <a:t>Н. В. Цветкова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9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56344" t="20551" r="6748" b="55550"/>
          <a:stretch>
            <a:fillRect/>
          </a:stretch>
        </p:blipFill>
        <p:spPr>
          <a:xfrm>
            <a:off x="3969122" y="1340768"/>
            <a:ext cx="5174878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94122"/>
          </a:xfrm>
          <a:blipFill dpi="0" rotWithShape="1">
            <a:blip r:embed="rId3" cstate="print">
              <a:alphaModFix amt="68000"/>
            </a:blip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S Army Cyr" pitchFamily="34" charset="0"/>
              </a:rPr>
              <a:t>Дом у </a:t>
            </a:r>
            <a:r>
              <a:rPr lang="ru-RU" sz="600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S Army Cyr" pitchFamily="34" charset="0"/>
              </a:rPr>
              <a:t>Сороти</a:t>
            </a:r>
            <a:endParaRPr lang="ru-RU" sz="60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DS Army Cyr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1844824"/>
            <a:ext cx="3851920" cy="129614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ru-RU" sz="1600" b="1" i="1" dirty="0" smtClean="0">
                <a:ea typeface="Calibri"/>
                <a:cs typeface="Times New Roman"/>
              </a:rPr>
              <a:t>Над трубой весёлый дым</a:t>
            </a:r>
            <a:br>
              <a:rPr lang="ru-RU" sz="1600" b="1" i="1" dirty="0" smtClean="0">
                <a:ea typeface="Calibri"/>
                <a:cs typeface="Times New Roman"/>
              </a:rPr>
            </a:br>
            <a:r>
              <a:rPr lang="ru-RU" sz="1600" b="1" i="1" dirty="0" smtClean="0">
                <a:ea typeface="Calibri"/>
                <a:cs typeface="Times New Roman"/>
              </a:rPr>
              <a:t>Вкусный хлеб домашний</a:t>
            </a:r>
            <a:endParaRPr lang="ru-RU" sz="1600" b="1" dirty="0" smtClean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buNone/>
            </a:pPr>
            <a:r>
              <a:rPr lang="ru-RU" sz="1600" b="1" i="1" dirty="0" smtClean="0">
                <a:ea typeface="Calibri"/>
                <a:cs typeface="Times New Roman"/>
              </a:rPr>
              <a:t>Пахнет сеном молодым,</a:t>
            </a:r>
            <a:br>
              <a:rPr lang="ru-RU" sz="1600" b="1" i="1" dirty="0" smtClean="0">
                <a:ea typeface="Calibri"/>
                <a:cs typeface="Times New Roman"/>
              </a:rPr>
            </a:br>
            <a:r>
              <a:rPr lang="ru-RU" sz="1600" b="1" i="1" dirty="0" smtClean="0">
                <a:ea typeface="Calibri"/>
                <a:cs typeface="Times New Roman"/>
              </a:rPr>
              <a:t>Полем, солнцем, пашней.</a:t>
            </a:r>
            <a:endParaRPr lang="ru-RU" sz="1600" b="1" dirty="0" smtClean="0">
              <a:ea typeface="Calibri"/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7" name="Содержимое 5"/>
          <p:cNvSpPr txBox="1">
            <a:spLocks/>
          </p:cNvSpPr>
          <p:nvPr/>
        </p:nvSpPr>
        <p:spPr>
          <a:xfrm>
            <a:off x="0" y="4221088"/>
            <a:ext cx="3851920" cy="12961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>
            <a:normAutofit fontScale="55000" lnSpcReduction="20000"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</a:pPr>
            <a:r>
              <a:rPr lang="ru-RU" sz="2900" b="1" i="1" dirty="0" smtClean="0">
                <a:ea typeface="Calibri"/>
                <a:cs typeface="Times New Roman"/>
              </a:rPr>
              <a:t>Тракторов далёких песня ровная,</a:t>
            </a:r>
            <a:endParaRPr lang="ru-RU" sz="2500" b="1" dirty="0" smtClean="0">
              <a:ea typeface="Calibri"/>
              <a:cs typeface="Times New Roman"/>
            </a:endParaRPr>
          </a:p>
          <a:p>
            <a:pPr indent="180340" algn="ctr">
              <a:lnSpc>
                <a:spcPct val="115000"/>
              </a:lnSpc>
              <a:spcAft>
                <a:spcPts val="0"/>
              </a:spcAft>
            </a:pPr>
            <a:r>
              <a:rPr lang="ru-RU" sz="2900" b="1" i="1" dirty="0" smtClean="0">
                <a:ea typeface="Calibri"/>
                <a:cs typeface="Times New Roman"/>
              </a:rPr>
              <a:t>Шум листвы, комбайнов в поле стук…</a:t>
            </a:r>
            <a:endParaRPr lang="ru-RU" sz="2500" b="1" dirty="0" smtClean="0">
              <a:ea typeface="Calibri"/>
              <a:cs typeface="Times New Roman"/>
            </a:endParaRPr>
          </a:p>
          <a:p>
            <a:pPr indent="180340" algn="ctr">
              <a:lnSpc>
                <a:spcPct val="115000"/>
              </a:lnSpc>
              <a:spcAft>
                <a:spcPts val="0"/>
              </a:spcAft>
            </a:pPr>
            <a:r>
              <a:rPr lang="ru-RU" sz="2900" b="1" i="1" dirty="0" smtClean="0">
                <a:ea typeface="Calibri"/>
                <a:cs typeface="Times New Roman"/>
              </a:rPr>
              <a:t>Всё родное это. Наше. Кровное.</a:t>
            </a:r>
            <a:endParaRPr lang="ru-RU" sz="2500" b="1" dirty="0" smtClean="0">
              <a:ea typeface="Calibri"/>
              <a:cs typeface="Times New Roman"/>
            </a:endParaRPr>
          </a:p>
          <a:p>
            <a:pPr indent="180340" algn="ctr">
              <a:lnSpc>
                <a:spcPct val="115000"/>
              </a:lnSpc>
              <a:spcAft>
                <a:spcPts val="0"/>
              </a:spcAft>
            </a:pPr>
            <a:r>
              <a:rPr lang="ru-RU" sz="2900" b="1" i="1" dirty="0" smtClean="0">
                <a:ea typeface="Calibri"/>
                <a:cs typeface="Times New Roman"/>
              </a:rPr>
              <a:t>Всё слилось в один могучий звук.</a:t>
            </a:r>
            <a:endParaRPr lang="ru-RU" sz="2500" b="1" dirty="0" smtClean="0">
              <a:ea typeface="Calibri"/>
              <a:cs typeface="Times New Roman"/>
            </a:endParaRP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0" y="1052736"/>
            <a:ext cx="5004048" cy="5026563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В 1966 году закончил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Новоржевскую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среднюю школу и поступил на филологический факультет Псковского государственного педагогического института. 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После вуза работал учителем русского языка и литературы, директором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Осинкинской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восьмилетней школы, затем − работа в райкоме партии. </a:t>
            </a:r>
          </a:p>
          <a:p>
            <a:endParaRPr lang="ru-RU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С 1989 года по 1997 год Михаил Иванович – директор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Новоржевской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средней школы. </a:t>
            </a:r>
          </a:p>
          <a:p>
            <a:endParaRPr lang="ru-RU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С 21 октября 1997 – заместитель управляющего делами Администрации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Новоржевского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района.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41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58041" t="10422" r="5473" b="51880"/>
          <a:stretch>
            <a:fillRect/>
          </a:stretch>
        </p:blipFill>
        <p:spPr>
          <a:xfrm>
            <a:off x="4932040" y="908720"/>
            <a:ext cx="4032448" cy="5730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661466"/>
          </a:xfrm>
          <a:blipFill dpi="0" rotWithShape="1">
            <a:blip r:embed="rId3" cstate="print">
              <a:alphaModFix amt="66000"/>
            </a:blip>
            <a:srcRect/>
            <a:stretch>
              <a:fillRect/>
            </a:stretch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54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S Army Cyr" pitchFamily="34" charset="0"/>
              </a:rPr>
              <a:t>Д</a:t>
            </a:r>
            <a:r>
              <a:rPr lang="ru-RU" sz="4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S Army Cyr" pitchFamily="34" charset="0"/>
              </a:rPr>
              <a:t>еятельность М. И. </a:t>
            </a:r>
            <a:r>
              <a:rPr lang="ru-RU" sz="4800" b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S Army Cyr" pitchFamily="34" charset="0"/>
              </a:rPr>
              <a:t>Ф</a:t>
            </a:r>
            <a:r>
              <a:rPr lang="ru-RU" sz="4000" b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S Army Cyr" pitchFamily="34" charset="0"/>
              </a:rPr>
              <a:t>Ё</a:t>
            </a:r>
            <a:r>
              <a:rPr lang="ru-RU" sz="4800" b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DS Army Cyr" pitchFamily="34" charset="0"/>
              </a:rPr>
              <a:t>дорова</a:t>
            </a:r>
            <a:endParaRPr lang="ru-RU" sz="5400" b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DS Army Cyr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179512" y="1412776"/>
            <a:ext cx="40386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Маленьком Новоржеве многие считали Михаила если  не другом, то «своим человеком». Вокруг себя Михаил умел создать особую творческую атмосферу. 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Свои стихи Михаил никогда не содержал в порядке. Они были разбросаны по разным папкам, чемоданам, были записаны в тетрадях, блокнотах.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pskov_snow_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41749" b="31832"/>
          <a:stretch>
            <a:fillRect/>
          </a:stretch>
        </p:blipFill>
        <p:spPr>
          <a:xfrm>
            <a:off x="4716016" y="1556792"/>
            <a:ext cx="403244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5"/>
          <p:cNvSpPr txBox="1">
            <a:spLocks/>
          </p:cNvSpPr>
          <p:nvPr/>
        </p:nvSpPr>
        <p:spPr>
          <a:xfrm>
            <a:off x="4860032" y="5301208"/>
            <a:ext cx="3851920" cy="12961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indent="180340" algn="ctr">
              <a:lnSpc>
                <a:spcPct val="115000"/>
              </a:lnSpc>
              <a:buNone/>
            </a:pP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ea typeface="Calibri"/>
                <a:cs typeface="Times New Roman"/>
              </a:rPr>
              <a:t>Глухая ночь, застыла улиц ртуть.</a:t>
            </a:r>
            <a:endParaRPr lang="ru-RU" sz="1400" b="1" dirty="0" smtClean="0">
              <a:solidFill>
                <a:schemeClr val="accent4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180340" algn="ctr">
              <a:lnSpc>
                <a:spcPct val="115000"/>
              </a:lnSpc>
              <a:buNone/>
            </a:pP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ea typeface="Calibri"/>
                <a:cs typeface="Times New Roman"/>
              </a:rPr>
              <a:t>И веки запорошены у окон.</a:t>
            </a:r>
            <a:endParaRPr lang="ru-RU" sz="1400" b="1" dirty="0" smtClean="0">
              <a:solidFill>
                <a:schemeClr val="accent4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180340" algn="ctr">
              <a:lnSpc>
                <a:spcPct val="115000"/>
              </a:lnSpc>
              <a:buNone/>
            </a:pP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ea typeface="Calibri"/>
                <a:cs typeface="Times New Roman"/>
              </a:rPr>
              <a:t>А городу сегодня не уснуть,</a:t>
            </a:r>
            <a:endParaRPr lang="ru-RU" sz="1400" b="1" dirty="0" smtClean="0">
              <a:solidFill>
                <a:schemeClr val="accent4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180340" algn="ctr">
              <a:lnSpc>
                <a:spcPct val="115000"/>
              </a:lnSpc>
              <a:buNone/>
            </a:pP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ea typeface="Calibri"/>
                <a:cs typeface="Times New Roman"/>
              </a:rPr>
              <a:t>Ему сегодня страшно одиноко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a typeface="Calibri"/>
                <a:cs typeface="Times New Roman"/>
              </a:rPr>
              <a:t>.</a:t>
            </a:r>
            <a:endParaRPr lang="ru-RU" sz="1400" b="1" dirty="0" smtClean="0">
              <a:solidFill>
                <a:schemeClr val="accent4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188640"/>
            <a:ext cx="7704856" cy="1066130"/>
          </a:xfrm>
          <a:prstGeom prst="rect">
            <a:avLst/>
          </a:prstGeom>
          <a:blipFill dpi="0" rotWithShape="1">
            <a:blip r:embed="rId2" cstate="print">
              <a:alphaModFix amt="66000"/>
            </a:blip>
            <a:srcRect/>
            <a:stretch>
              <a:fillRect/>
            </a:stretch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DS Army Cyr" pitchFamily="34" charset="0"/>
                <a:ea typeface="+mn-ea"/>
                <a:cs typeface="+mn-cs"/>
              </a:rPr>
              <a:t>Творчество</a:t>
            </a:r>
            <a:endParaRPr kumimoji="0" lang="ru-RU" sz="5400" b="0" i="0" u="none" strike="noStrike" kern="1200" cap="none" spc="0" normalizeH="0" baseline="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  <a:latin typeface="DS Army Cyr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5040" t="9596" r="5628" b="52342"/>
          <a:stretch>
            <a:fillRect/>
          </a:stretch>
        </p:blipFill>
        <p:spPr>
          <a:xfrm>
            <a:off x="4644008" y="836712"/>
            <a:ext cx="4274135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3744416" cy="417646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59.png"/>
          <p:cNvPicPr>
            <a:picLocks noChangeAspect="1"/>
          </p:cNvPicPr>
          <p:nvPr/>
        </p:nvPicPr>
        <p:blipFill>
          <a:blip r:embed="rId4" cstate="print"/>
          <a:srcRect l="3600" r="899" b="44750"/>
          <a:stretch>
            <a:fillRect/>
          </a:stretch>
        </p:blipFill>
        <p:spPr>
          <a:xfrm>
            <a:off x="251520" y="1124744"/>
            <a:ext cx="4176464" cy="3411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725144"/>
            <a:ext cx="410445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Поэтический сборник «Возвращение», опубликованный на портале Открытого института русского языка и литературы им. Е. А. </a:t>
            </a:r>
            <a:r>
              <a:rPr lang="ru-RU" sz="1400" b="1" dirty="0" err="1" smtClean="0"/>
              <a:t>Маймина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4-12-04_1133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56965" y="980728"/>
            <a:ext cx="4887035" cy="378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9512" y="1412777"/>
            <a:ext cx="399593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Мы когда-то уйдем,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Но, наверно, уйдем мы без Бога...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В поминальных свечах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Не всколыхнется страшный наш прах.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И не ангелы встретят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Нас на Райских порогах,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А Архангел суровый</a:t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000" b="1" i="1" dirty="0" smtClean="0">
                <a:solidFill>
                  <a:schemeClr val="bg1"/>
                </a:solidFill>
              </a:rPr>
              <a:t>При звенящих мече и крестах.</a:t>
            </a:r>
          </a:p>
          <a:p>
            <a:endParaRPr lang="ru-RU" sz="2000" b="1" i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494116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Альманахи «Костер у  </a:t>
            </a:r>
            <a:r>
              <a:rPr lang="ru-RU" sz="1200" dirty="0" err="1" smtClean="0">
                <a:solidFill>
                  <a:schemeClr val="bg1"/>
                </a:solidFill>
              </a:rPr>
              <a:t>Сороти</a:t>
            </a:r>
            <a:r>
              <a:rPr lang="ru-RU" sz="1200" dirty="0" smtClean="0">
                <a:solidFill>
                  <a:schemeClr val="bg1"/>
                </a:solidFill>
              </a:rPr>
              <a:t>» изданий разных годов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4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5428" t="20572" r="6089" b="56578"/>
          <a:stretch>
            <a:fillRect/>
          </a:stretch>
        </p:blipFill>
        <p:spPr>
          <a:xfrm>
            <a:off x="3995936" y="1556792"/>
            <a:ext cx="493769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8" descr="27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61253" t="13592" r="10396" b="71264"/>
          <a:stretch>
            <a:fillRect/>
          </a:stretch>
        </p:blipFill>
        <p:spPr>
          <a:xfrm>
            <a:off x="179512" y="2132856"/>
            <a:ext cx="3528392" cy="2592288"/>
          </a:xfrm>
        </p:spPr>
      </p:pic>
      <p:sp>
        <p:nvSpPr>
          <p:cNvPr id="8" name="TextBox 7"/>
          <p:cNvSpPr txBox="1"/>
          <p:nvPr/>
        </p:nvSpPr>
        <p:spPr>
          <a:xfrm>
            <a:off x="0" y="260648"/>
            <a:ext cx="9144000" cy="707886"/>
          </a:xfrm>
          <a:prstGeom prst="rect">
            <a:avLst/>
          </a:prstGeom>
          <a:blipFill dpi="0" rotWithShape="1">
            <a:blip r:embed="rId2" cstate="print">
              <a:alphaModFix amt="86000"/>
            </a:blip>
            <a:srcRect/>
            <a:stretch>
              <a:fillRect/>
            </a:stretch>
          </a:blip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S Army Cyr" pitchFamily="34" charset="0"/>
              </a:rPr>
              <a:t>Оставайся с нами, Михаил!..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DS Army Cyr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1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052736"/>
            <a:ext cx="3498132" cy="5348595"/>
          </a:xfrm>
          <a:ln>
            <a:solidFill>
              <a:schemeClr val="accent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363272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DS Army Cyr" pitchFamily="34" charset="0"/>
              </a:rPr>
              <a:t>«</a:t>
            </a:r>
            <a:r>
              <a:rPr lang="ru-RU" sz="4000" dirty="0" smtClean="0">
                <a:solidFill>
                  <a:schemeClr val="bg1"/>
                </a:solidFill>
                <a:latin typeface="DS Army Cyr" pitchFamily="34" charset="0"/>
              </a:rPr>
              <a:t>Он часто рассеян, мечтателен был…»</a:t>
            </a:r>
            <a:endParaRPr lang="ru-RU" dirty="0">
              <a:solidFill>
                <a:schemeClr val="bg1"/>
              </a:solidFill>
              <a:latin typeface="DS Army Cyr" pitchFamily="34" charset="0"/>
            </a:endParaRPr>
          </a:p>
        </p:txBody>
      </p:sp>
      <p:pic>
        <p:nvPicPr>
          <p:cNvPr id="5" name="Рисунок 4" descr="21.png"/>
          <p:cNvPicPr>
            <a:picLocks noChangeAspect="1"/>
          </p:cNvPicPr>
          <p:nvPr/>
        </p:nvPicPr>
        <p:blipFill>
          <a:blip r:embed="rId4" cstate="print"/>
          <a:srcRect l="22561" t="14370" r="52022" b="63575"/>
          <a:stretch>
            <a:fillRect/>
          </a:stretch>
        </p:blipFill>
        <p:spPr>
          <a:xfrm>
            <a:off x="611560" y="1124744"/>
            <a:ext cx="3861429" cy="460851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0" y="980728"/>
            <a:ext cx="4139952" cy="5877272"/>
          </a:xfr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sz="2600" b="1" dirty="0" smtClean="0">
                <a:solidFill>
                  <a:schemeClr val="bg1"/>
                </a:solidFill>
              </a:rPr>
              <a:t>  Виктор </a:t>
            </a:r>
            <a:r>
              <a:rPr lang="ru-RU" sz="2600" b="1" dirty="0" err="1" smtClean="0">
                <a:solidFill>
                  <a:schemeClr val="bg1"/>
                </a:solidFill>
              </a:rPr>
              <a:t>Резиновский</a:t>
            </a:r>
            <a:r>
              <a:rPr lang="ru-RU" sz="2600" b="1" dirty="0" smtClean="0">
                <a:solidFill>
                  <a:schemeClr val="bg1"/>
                </a:solidFill>
              </a:rPr>
              <a:t> много рассуждает о времени, в котором формировалась поэтическая душа его М. Фёдорова. Достаточно зоркий и влюбленный в слово, поэт неустанно искал в окружающем мире созвучия с собой. И очень часто находил их. Не его вина, что созвучия эти долгое время оказывались не слишком оригинальными. «Облака плывут.. поземка белая…закат задумчивый…тракторов песня…родные отчие поля» – жителю деревенской глубинки особенно трудно одолеть пределы привычного.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36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6000" t="21555" r="55236" b="55177"/>
          <a:stretch>
            <a:fillRect/>
          </a:stretch>
        </p:blipFill>
        <p:spPr>
          <a:xfrm>
            <a:off x="5001936" y="1340768"/>
            <a:ext cx="4142064" cy="460851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45624" cy="648072"/>
          </a:xfrm>
          <a:blipFill>
            <a:blip r:embed="rId3" cstate="print"/>
            <a:stretch>
              <a:fillRect/>
            </a:stretch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DS Army Cyr" pitchFamily="34" charset="0"/>
              </a:rPr>
              <a:t>Влюбленный </a:t>
            </a:r>
            <a:r>
              <a:rPr lang="ru-RU" sz="4400" dirty="0" smtClean="0">
                <a:solidFill>
                  <a:schemeClr val="bg1"/>
                </a:solidFill>
                <a:latin typeface="DS Army Cyr" pitchFamily="34" charset="0"/>
              </a:rPr>
              <a:t>в слово</a:t>
            </a:r>
            <a:endParaRPr lang="ru-RU" dirty="0">
              <a:latin typeface="DS Army Cyr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 dpi="0" rotWithShape="1">
            <a:blip r:embed="rId2" cstate="print">
              <a:alphaModFix amt="91000"/>
            </a:blip>
            <a:srcRect/>
            <a:stretch>
              <a:fillRect/>
            </a:stretch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				</a:t>
            </a:r>
          </a:p>
          <a:p>
            <a:pPr algn="r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        </a:t>
            </a:r>
            <a:r>
              <a:rPr lang="ru-RU" sz="2400" b="1" dirty="0" smtClean="0">
                <a:solidFill>
                  <a:schemeClr val="bg1"/>
                </a:solidFill>
              </a:rPr>
              <a:t>Мы отсюда, мы родом из этого,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Как трава в это небо вросли.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   И не надо нам края запретного</a:t>
            </a:r>
          </a:p>
          <a:p>
            <a:pPr algn="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Кроме краешка этой земли. 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2"/>
                </a:solidFill>
              </a:rPr>
              <a:t>Сразу же вспоминается Есенин и его стихотворение «Гой ты, Русь, моя родная...», в котором он точно так же отрекается от всех благ ради родной земли:</a:t>
            </a:r>
          </a:p>
          <a:p>
            <a:pPr>
              <a:buNone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Если крикнет рать святая:</a:t>
            </a:r>
          </a:p>
          <a:p>
            <a:pPr algn="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«Кинь ты Русь, живи в раю!»</a:t>
            </a:r>
          </a:p>
          <a:p>
            <a:pPr algn="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Я скажу: «Не надо рая,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Дайте родину мою».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криншот 2016-10-18 19-10-4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548680"/>
            <a:ext cx="5262042" cy="3817164"/>
          </a:xfrm>
        </p:spPr>
      </p:pic>
      <p:pic>
        <p:nvPicPr>
          <p:cNvPr id="5" name="Содержимое 4" descr="Скриншот 2016-10-18 19-03-57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171"/>
          <a:stretch>
            <a:fillRect/>
          </a:stretch>
        </p:blipFill>
        <p:spPr>
          <a:xfrm>
            <a:off x="0" y="2637653"/>
            <a:ext cx="7679704" cy="4220347"/>
          </a:xfrm>
        </p:spPr>
      </p:pic>
      <p:pic>
        <p:nvPicPr>
          <p:cNvPr id="7" name="Рисунок 6" descr="Скриншот 2016-10-18 19-12-47.png"/>
          <p:cNvPicPr>
            <a:picLocks noChangeAspect="1"/>
          </p:cNvPicPr>
          <p:nvPr/>
        </p:nvPicPr>
        <p:blipFill>
          <a:blip r:embed="rId4" cstate="print"/>
          <a:srcRect l="1824" r="3140"/>
          <a:stretch>
            <a:fillRect/>
          </a:stretch>
        </p:blipFill>
        <p:spPr>
          <a:xfrm>
            <a:off x="0" y="1"/>
            <a:ext cx="9144000" cy="764704"/>
          </a:xfrm>
          <a:prstGeom prst="rect">
            <a:avLst/>
          </a:prstGeom>
        </p:spPr>
      </p:pic>
      <p:pic>
        <p:nvPicPr>
          <p:cNvPr id="8" name="Рисунок 7" descr="Скриншот 2016-10-18 19-16-2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1124744"/>
            <a:ext cx="2485714" cy="45619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476672"/>
            <a:ext cx="86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http://</a:t>
            </a:r>
            <a:r>
              <a:rPr lang="de-DE" dirty="0" smtClean="0">
                <a:hlinkClick r:id="rId6" action="ppaction://hlinkfile"/>
              </a:rPr>
              <a:t>majmin.pskgu.ru/page/e8b54ccf-417d-4ec0-8d93-f79eee722e3d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sz="2600" b="1" u="sng" dirty="0" smtClean="0">
                <a:solidFill>
                  <a:schemeClr val="bg1"/>
                </a:solidFill>
              </a:rPr>
              <a:t>Обоснование актуальности проекта: </a:t>
            </a:r>
            <a:r>
              <a:rPr lang="ru-RU" sz="2000" b="1" dirty="0" smtClean="0">
                <a:solidFill>
                  <a:schemeClr val="bg1"/>
                </a:solidFill>
              </a:rPr>
              <a:t>данное исследование предоставляет структурированную информационную справку о жизни и творчестве М. И. Федорова, дает широкое опубликование его поэзии в пределах интернет-пространства, создает предпосылки к более глубокому изучению литературного процесса </a:t>
            </a:r>
            <a:r>
              <a:rPr lang="ru-RU" sz="2000" b="1" dirty="0" err="1" smtClean="0">
                <a:solidFill>
                  <a:schemeClr val="bg1"/>
                </a:solidFill>
              </a:rPr>
              <a:t>Псковщины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r>
              <a:rPr lang="ru-RU" sz="2600" b="1" u="sng" dirty="0" smtClean="0">
                <a:solidFill>
                  <a:schemeClr val="bg1"/>
                </a:solidFill>
              </a:rPr>
              <a:t>Цели  проекта: </a:t>
            </a:r>
            <a:r>
              <a:rPr lang="ru-RU" sz="2000" b="1" dirty="0" smtClean="0">
                <a:solidFill>
                  <a:schemeClr val="bg1"/>
                </a:solidFill>
              </a:rPr>
              <a:t>осветить творчество М.И. Федорова  как представителя поэтов 70-х годов </a:t>
            </a:r>
            <a:r>
              <a:rPr lang="en-US" sz="2000" b="1" dirty="0" smtClean="0">
                <a:solidFill>
                  <a:schemeClr val="bg1"/>
                </a:solidFill>
                <a:latin typeface="Gill Sans Ultra Bold Condensed" pitchFamily="34" charset="0"/>
              </a:rPr>
              <a:t> XX </a:t>
            </a:r>
            <a:r>
              <a:rPr lang="ru-RU" sz="2000" b="1" dirty="0" smtClean="0">
                <a:solidFill>
                  <a:schemeClr val="bg1"/>
                </a:solidFill>
              </a:rPr>
              <a:t>века посредством публикации на портале открытого  института русского языка и литературы им. А. Е. </a:t>
            </a:r>
            <a:r>
              <a:rPr lang="ru-RU" sz="2000" b="1" dirty="0" err="1" smtClean="0">
                <a:solidFill>
                  <a:schemeClr val="bg1"/>
                </a:solidFill>
              </a:rPr>
              <a:t>Маймина</a:t>
            </a:r>
            <a:r>
              <a:rPr lang="ru-RU" sz="2000" b="1" dirty="0" smtClean="0">
                <a:solidFill>
                  <a:schemeClr val="bg1"/>
                </a:solidFill>
              </a:rPr>
              <a:t> его поэтических произведений, а также подытожить основные вехи его жизненного пути. </a:t>
            </a:r>
          </a:p>
          <a:p>
            <a:r>
              <a:rPr lang="ru-RU" sz="2600" b="1" u="sng" dirty="0" smtClean="0">
                <a:solidFill>
                  <a:schemeClr val="bg1"/>
                </a:solidFill>
              </a:rPr>
              <a:t>Задачи проекта: </a:t>
            </a:r>
            <a:endParaRPr lang="ru-RU" sz="2400" b="1" u="sng" dirty="0" smtClean="0">
              <a:solidFill>
                <a:schemeClr val="bg1"/>
              </a:solidFill>
            </a:endParaRPr>
          </a:p>
          <a:p>
            <a:endParaRPr lang="ru-RU" sz="2400" b="1" u="sng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bg1"/>
                </a:solidFill>
              </a:rPr>
              <a:t>Обобщить имеющуюся теоретическую базу о жизни и творчестве М. И. Федорова (статьи, предисловия к отдельным изданиям и т.п.);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bg1"/>
                </a:solidFill>
              </a:rPr>
              <a:t>Отразить личность поэта в воспоминаниях современников;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bg1"/>
                </a:solidFill>
              </a:rPr>
              <a:t>Опубликовать имеющиеся данные на портале открытого института им. Е. А. </a:t>
            </a:r>
            <a:r>
              <a:rPr lang="ru-RU" sz="2200" b="1" dirty="0" err="1" smtClean="0">
                <a:solidFill>
                  <a:schemeClr val="bg1"/>
                </a:solidFill>
              </a:rPr>
              <a:t>Маймина</a:t>
            </a:r>
            <a:r>
              <a:rPr lang="ru-RU" sz="2200" b="1" dirty="0" smtClean="0">
                <a:solidFill>
                  <a:schemeClr val="bg1"/>
                </a:solidFill>
              </a:rPr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bg1"/>
                </a:solidFill>
              </a:rPr>
              <a:t>Привлечь внимание к творчеству М. И. Федорова, способствовать популяризации его поэзии; </a:t>
            </a:r>
          </a:p>
          <a:p>
            <a:pPr>
              <a:buFont typeface="Wingdings" pitchFamily="2" charset="2"/>
              <a:buChar char="q"/>
            </a:pPr>
            <a:r>
              <a:rPr lang="ru-RU" sz="2100" b="1" dirty="0" smtClean="0">
                <a:solidFill>
                  <a:schemeClr val="bg1"/>
                </a:solidFill>
              </a:rPr>
              <a:t>Сделать его творчество доступным широкому кругу читателей.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0" y="1412776"/>
            <a:ext cx="4316288" cy="4608511"/>
          </a:xfrm>
        </p:spPr>
        <p:txBody>
          <a:bodyPr>
            <a:normAutofit fontScale="92500" lnSpcReduction="10000"/>
          </a:bodyPr>
          <a:lstStyle/>
          <a:p>
            <a:pPr marL="452628" indent="-342900">
              <a:buAutoNum type="arabicPeriod"/>
            </a:pPr>
            <a:r>
              <a:rPr lang="ru-RU" sz="2200" b="1" dirty="0" smtClean="0">
                <a:cs typeface="Adobe Hebrew" pitchFamily="18" charset="-79"/>
              </a:rPr>
              <a:t>Псковский край в литературе</a:t>
            </a:r>
            <a:r>
              <a:rPr lang="en-US" sz="2200" dirty="0" smtClean="0">
                <a:cs typeface="Adobe Hebrew" pitchFamily="18" charset="-79"/>
              </a:rPr>
              <a:t>/</a:t>
            </a:r>
            <a:r>
              <a:rPr lang="ru-RU" sz="2200" dirty="0" smtClean="0">
                <a:cs typeface="Adobe Hebrew" pitchFamily="18" charset="-79"/>
              </a:rPr>
              <a:t>под ред. Н. Л. </a:t>
            </a:r>
            <a:r>
              <a:rPr lang="ru-RU" sz="2200" dirty="0" err="1" smtClean="0">
                <a:cs typeface="Adobe Hebrew" pitchFamily="18" charset="-79"/>
              </a:rPr>
              <a:t>Вершининой</a:t>
            </a:r>
            <a:r>
              <a:rPr lang="ru-RU" sz="2200" dirty="0" smtClean="0">
                <a:cs typeface="Adobe Hebrew" pitchFamily="18" charset="-79"/>
              </a:rPr>
              <a:t>. Псков: ПГПИ, - 2003 – 808 с.</a:t>
            </a:r>
          </a:p>
          <a:p>
            <a:pPr marL="452628" indent="-342900">
              <a:buAutoNum type="arabicPeriod"/>
            </a:pPr>
            <a:r>
              <a:rPr lang="ru-RU" sz="2200" b="1" dirty="0" smtClean="0"/>
              <a:t> В. Ф. Павлов. ДНИ И НОЧИ «КАРУСЕЛИ».  - </a:t>
            </a:r>
            <a:r>
              <a:rPr lang="ru-RU" sz="2200" dirty="0" smtClean="0"/>
              <a:t>Псков, 2010.</a:t>
            </a:r>
          </a:p>
          <a:p>
            <a:pPr marL="452628" indent="-342900">
              <a:buAutoNum type="arabicPeriod"/>
            </a:pPr>
            <a:r>
              <a:rPr lang="ru-RU" sz="2200" b="1" dirty="0" smtClean="0"/>
              <a:t>М. И. Фёдоров. Возвращение. </a:t>
            </a:r>
            <a:r>
              <a:rPr lang="ru-RU" sz="2200" i="1" dirty="0" smtClean="0"/>
              <a:t>Стихи. </a:t>
            </a:r>
            <a:r>
              <a:rPr lang="ru-RU" sz="2200" dirty="0" smtClean="0"/>
              <a:t>– Новоржев, 1999. – 110 с.</a:t>
            </a:r>
          </a:p>
          <a:p>
            <a:pPr marL="452628" indent="-342900">
              <a:buAutoNum type="arabicPeriod"/>
            </a:pPr>
            <a:r>
              <a:rPr lang="ru-RU" sz="2200" b="1" dirty="0" smtClean="0"/>
              <a:t>Виктор </a:t>
            </a:r>
            <a:r>
              <a:rPr lang="ru-RU" sz="2200" b="1" dirty="0" err="1" smtClean="0"/>
              <a:t>Резиновский</a:t>
            </a:r>
            <a:r>
              <a:rPr lang="ru-RU" sz="2200" dirty="0" smtClean="0"/>
              <a:t>, ПГПИ Иерусалим, −1970. </a:t>
            </a:r>
          </a:p>
          <a:p>
            <a:pPr marL="452628" indent="-342900">
              <a:buFont typeface="Wingdings 3"/>
              <a:buAutoNum type="arabicPeriod"/>
            </a:pPr>
            <a:r>
              <a:rPr lang="ru-RU" sz="2200" b="1" dirty="0" smtClean="0">
                <a:solidFill>
                  <a:srgbClr val="000000"/>
                </a:solidFill>
                <a:latin typeface="Arial"/>
                <a:ea typeface="Times New Roman"/>
              </a:rPr>
              <a:t> Лихачев Д.С. Русская культура.</a:t>
            </a:r>
            <a: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</a:rPr>
              <a:t> — М.: Искусство, 2000. — С. 159—173.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  <a:p>
            <a:pPr marL="452628" indent="-342900">
              <a:buAutoNum type="arabicPeriod"/>
            </a:pPr>
            <a:endParaRPr lang="ru-RU" sz="1800" dirty="0" smtClean="0"/>
          </a:p>
          <a:p>
            <a:pPr marL="452628" indent="-342900">
              <a:buAutoNum type="arabicPeriod"/>
            </a:pPr>
            <a:endParaRPr lang="ru-RU" sz="1800" dirty="0"/>
          </a:p>
        </p:txBody>
      </p:sp>
      <p:pic>
        <p:nvPicPr>
          <p:cNvPr id="5" name="Содержимое 4" descr="4653162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5976" y="1412776"/>
            <a:ext cx="4418972" cy="331422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Б</a:t>
            </a:r>
            <a:r>
              <a:rPr lang="ru-RU" sz="5400" dirty="0" smtClean="0">
                <a:latin typeface="DS Army Cyr" pitchFamily="34" charset="0"/>
              </a:rPr>
              <a:t>ИБЛИОГРАФИЯ</a:t>
            </a:r>
            <a:endParaRPr lang="ru-RU" sz="5400" dirty="0">
              <a:latin typeface="DS Army Cyr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072" y="4941168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Псковская обл., р. </a:t>
            </a:r>
            <a:r>
              <a:rPr lang="ru-RU" sz="1400" b="1" dirty="0" err="1" smtClean="0"/>
              <a:t>Сороть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ight-skies-stars_88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26478"/>
            <a:ext cx="9143999" cy="698447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5-конечная звезда 4"/>
          <p:cNvSpPr>
            <a:spLocks noChangeAspect="1"/>
          </p:cNvSpPr>
          <p:nvPr/>
        </p:nvSpPr>
        <p:spPr>
          <a:xfrm rot="20272824">
            <a:off x="520567" y="1789439"/>
            <a:ext cx="2448272" cy="2290065"/>
          </a:xfrm>
          <a:prstGeom prst="star5">
            <a:avLst>
              <a:gd name="adj" fmla="val 27371"/>
              <a:gd name="hf" fmla="val 105146"/>
              <a:gd name="vf" fmla="val 110557"/>
            </a:avLst>
          </a:prstGeom>
          <a:blipFill dpi="0" rotWithShape="1">
            <a:blip r:embed="rId3" cstate="print"/>
            <a:srcRect/>
            <a:stretch>
              <a:fillRect l="3000" t="9000" b="-34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5-конечная звезда 5"/>
          <p:cNvSpPr>
            <a:spLocks noChangeAspect="1"/>
          </p:cNvSpPr>
          <p:nvPr/>
        </p:nvSpPr>
        <p:spPr>
          <a:xfrm rot="1798021">
            <a:off x="5696907" y="1867265"/>
            <a:ext cx="2427479" cy="2270615"/>
          </a:xfrm>
          <a:prstGeom prst="star5">
            <a:avLst>
              <a:gd name="adj" fmla="val 34338"/>
              <a:gd name="hf" fmla="val 105146"/>
              <a:gd name="vf" fmla="val 110557"/>
            </a:avLst>
          </a:prstGeom>
          <a:blipFill dpi="0" rotWithShape="1">
            <a:blip r:embed="rId4" cstate="print">
              <a:lum/>
            </a:blip>
            <a:srcRect/>
            <a:tile tx="-1250950" ty="-152400" sx="40000" sy="28000" flip="none" algn="tl"/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76200" extrusionH="63500" prstMaterial="dkEdge">
            <a:bevelT w="10160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5-конечная звезда 6"/>
          <p:cNvSpPr>
            <a:spLocks noChangeAspect="1"/>
          </p:cNvSpPr>
          <p:nvPr/>
        </p:nvSpPr>
        <p:spPr>
          <a:xfrm rot="1368462">
            <a:off x="2808259" y="3291202"/>
            <a:ext cx="2807911" cy="2626464"/>
          </a:xfrm>
          <a:prstGeom prst="star5">
            <a:avLst>
              <a:gd name="adj" fmla="val 27122"/>
              <a:gd name="hf" fmla="val 105146"/>
              <a:gd name="vf" fmla="val 110557"/>
            </a:avLst>
          </a:prstGeom>
          <a:blipFill dpi="0" rotWithShape="1">
            <a:blip r:embed="rId5" cstate="print"/>
            <a:srcRect/>
            <a:stretch>
              <a:fillRect l="-3000" t="7000" r="-7000" b="-4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5-конечная звезда 7"/>
          <p:cNvSpPr>
            <a:spLocks noChangeAspect="1"/>
          </p:cNvSpPr>
          <p:nvPr/>
        </p:nvSpPr>
        <p:spPr>
          <a:xfrm rot="151769">
            <a:off x="2538069" y="414524"/>
            <a:ext cx="3766176" cy="2543885"/>
          </a:xfrm>
          <a:prstGeom prst="star5">
            <a:avLst>
              <a:gd name="adj" fmla="val 24949"/>
              <a:gd name="hf" fmla="val 105146"/>
              <a:gd name="vf" fmla="val 110557"/>
            </a:avLst>
          </a:prstGeom>
          <a:blipFill dpi="0" rotWithShape="1">
            <a:blip r:embed="rId6" cstate="print">
              <a:lum bright="-3000"/>
            </a:blip>
            <a:srcRect/>
            <a:stretch>
              <a:fillRect l="2000" t="13000" b="-18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0" rtlCol="0" anchor="ctr">
            <a:noAutofit/>
          </a:bodyPr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5-конечная звезда 8"/>
          <p:cNvSpPr>
            <a:spLocks noChangeAspect="1"/>
          </p:cNvSpPr>
          <p:nvPr/>
        </p:nvSpPr>
        <p:spPr>
          <a:xfrm rot="20896393">
            <a:off x="6207752" y="4483603"/>
            <a:ext cx="2311432" cy="2162068"/>
          </a:xfrm>
          <a:prstGeom prst="star5">
            <a:avLst>
              <a:gd name="adj" fmla="val 31246"/>
              <a:gd name="hf" fmla="val 105146"/>
              <a:gd name="vf" fmla="val 110557"/>
            </a:avLst>
          </a:prstGeom>
          <a:blipFill dpi="0" rotWithShape="1">
            <a:blip r:embed="rId7" cstate="print"/>
            <a:srcRect/>
            <a:stretch>
              <a:fillRect l="3000" t="4000" b="-3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5-конечная звезда 9"/>
          <p:cNvSpPr>
            <a:spLocks noChangeAspect="1"/>
          </p:cNvSpPr>
          <p:nvPr/>
        </p:nvSpPr>
        <p:spPr>
          <a:xfrm>
            <a:off x="6951950" y="-315416"/>
            <a:ext cx="2192050" cy="2050400"/>
          </a:xfrm>
          <a:prstGeom prst="star5">
            <a:avLst>
              <a:gd name="adj" fmla="val 27371"/>
              <a:gd name="hf" fmla="val 105146"/>
              <a:gd name="vf" fmla="val 110557"/>
            </a:avLst>
          </a:prstGeom>
          <a:blipFill dpi="0" rotWithShape="1">
            <a:blip r:embed="rId8" cstate="print"/>
            <a:srcRect/>
            <a:stretch>
              <a:fillRect l="-4000" t="14000" r="-1000" b="-15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5-конечная звезда 10"/>
          <p:cNvSpPr>
            <a:spLocks noChangeAspect="1"/>
          </p:cNvSpPr>
          <p:nvPr/>
        </p:nvSpPr>
        <p:spPr>
          <a:xfrm rot="20320226">
            <a:off x="0" y="4005064"/>
            <a:ext cx="2807911" cy="2626464"/>
          </a:xfrm>
          <a:prstGeom prst="star5">
            <a:avLst>
              <a:gd name="adj" fmla="val 32216"/>
              <a:gd name="hf" fmla="val 105146"/>
              <a:gd name="vf" fmla="val 110557"/>
            </a:avLst>
          </a:prstGeom>
          <a:blipFill dpi="0" rotWithShape="1">
            <a:blip r:embed="rId9" cstate="print"/>
            <a:srcRect/>
            <a:stretch>
              <a:fillRect l="-19000" t="2000" r="-7000" b="-13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5-конечная звезда 12"/>
          <p:cNvSpPr>
            <a:spLocks noChangeAspect="1"/>
          </p:cNvSpPr>
          <p:nvPr/>
        </p:nvSpPr>
        <p:spPr>
          <a:xfrm rot="1027822">
            <a:off x="613483" y="-567231"/>
            <a:ext cx="3131840" cy="2929461"/>
          </a:xfrm>
          <a:prstGeom prst="star5">
            <a:avLst>
              <a:gd name="adj" fmla="val 27371"/>
              <a:gd name="hf" fmla="val 105146"/>
              <a:gd name="vf" fmla="val 110557"/>
            </a:avLst>
          </a:prstGeom>
          <a:blipFill dpi="0" rotWithShape="1">
            <a:blip r:embed="rId10" cstate="print">
              <a:alphaModFix amt="88000"/>
            </a:blip>
            <a:srcRect/>
            <a:stretch>
              <a:fillRect l="3000" t="15000" b="-43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5-конечная звезда 13"/>
          <p:cNvSpPr>
            <a:spLocks noChangeAspect="1"/>
          </p:cNvSpPr>
          <p:nvPr/>
        </p:nvSpPr>
        <p:spPr>
          <a:xfrm>
            <a:off x="2987824" y="-1323528"/>
            <a:ext cx="5292080" cy="4950106"/>
          </a:xfrm>
          <a:prstGeom prst="star5">
            <a:avLst>
              <a:gd name="adj" fmla="val 29170"/>
              <a:gd name="hf" fmla="val 105146"/>
              <a:gd name="vf" fmla="val 110557"/>
            </a:avLst>
          </a:prstGeom>
          <a:blipFill dpi="0" rotWithShape="1">
            <a:blip r:embed="rId11" cstate="print"/>
            <a:srcRect/>
            <a:stretch>
              <a:fillRect l="4000" t="3000" b="-27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5-конечная звезда 14"/>
          <p:cNvSpPr>
            <a:spLocks noChangeAspect="1"/>
          </p:cNvSpPr>
          <p:nvPr/>
        </p:nvSpPr>
        <p:spPr>
          <a:xfrm>
            <a:off x="3581500" y="332656"/>
            <a:ext cx="6697488" cy="6264696"/>
          </a:xfrm>
          <a:prstGeom prst="star5">
            <a:avLst>
              <a:gd name="adj" fmla="val 31950"/>
              <a:gd name="hf" fmla="val 105146"/>
              <a:gd name="vf" fmla="val 110557"/>
            </a:avLst>
          </a:prstGeom>
          <a:blipFill dpi="0" rotWithShape="1">
            <a:blip r:embed="rId12" cstate="print"/>
            <a:srcRect/>
            <a:stretch>
              <a:fillRect l="8000" t="1000" b="-14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39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1" animBg="1"/>
      <p:bldP spid="10" grpId="0" animBg="1"/>
      <p:bldP spid="11" grpId="0" animBg="1"/>
      <p:bldP spid="13" grpId="0" animBg="1"/>
      <p:bldP spid="14" grpId="1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ght-skies-stars_886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ght-skies-stars_886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5"/>
            <a:ext cx="9144000" cy="685503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олько-на-небе-звезд.jpg"/>
          <p:cNvPicPr>
            <a:picLocks noChangeAspect="1"/>
          </p:cNvPicPr>
          <p:nvPr/>
        </p:nvPicPr>
        <p:blipFill>
          <a:blip r:embed="rId2" cstate="print"/>
          <a:srcRect l="6688" r="17242"/>
          <a:stretch>
            <a:fillRect/>
          </a:stretch>
        </p:blipFill>
        <p:spPr>
          <a:xfrm>
            <a:off x="-1" y="0"/>
            <a:ext cx="9274451" cy="6858000"/>
          </a:xfrm>
          <a:prstGeom prst="rect">
            <a:avLst/>
          </a:prstGeom>
        </p:spPr>
      </p:pic>
      <p:sp>
        <p:nvSpPr>
          <p:cNvPr id="4" name="5-конечная звезда 3"/>
          <p:cNvSpPr>
            <a:spLocks noChangeAspect="1"/>
          </p:cNvSpPr>
          <p:nvPr/>
        </p:nvSpPr>
        <p:spPr>
          <a:xfrm rot="20272824">
            <a:off x="6627289" y="755201"/>
            <a:ext cx="661943" cy="619169"/>
          </a:xfrm>
          <a:prstGeom prst="star5">
            <a:avLst>
              <a:gd name="adj" fmla="val 27371"/>
              <a:gd name="hf" fmla="val 105146"/>
              <a:gd name="vf" fmla="val 110557"/>
            </a:avLst>
          </a:prstGeom>
          <a:blipFill dpi="0" rotWithShape="1">
            <a:blip r:embed="rId3" cstate="print"/>
            <a:srcRect/>
            <a:stretch>
              <a:fillRect l="3000" t="9000" b="-34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5-конечная звезда 4"/>
          <p:cNvSpPr>
            <a:spLocks noChangeAspect="1"/>
          </p:cNvSpPr>
          <p:nvPr/>
        </p:nvSpPr>
        <p:spPr>
          <a:xfrm rot="151769">
            <a:off x="7323457" y="2226182"/>
            <a:ext cx="1051013" cy="709913"/>
          </a:xfrm>
          <a:prstGeom prst="star5">
            <a:avLst>
              <a:gd name="adj" fmla="val 24949"/>
              <a:gd name="hf" fmla="val 105146"/>
              <a:gd name="vf" fmla="val 110557"/>
            </a:avLst>
          </a:prstGeom>
          <a:blipFill dpi="0" rotWithShape="1">
            <a:blip r:embed="rId4" cstate="print">
              <a:lum bright="-3000"/>
            </a:blip>
            <a:srcRect/>
            <a:stretch>
              <a:fillRect l="2000" t="13000" b="-18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0" rtlCol="0" anchor="ctr">
            <a:noAutofit/>
          </a:bodyPr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5-конечная звезда 5"/>
          <p:cNvSpPr>
            <a:spLocks noChangeAspect="1"/>
          </p:cNvSpPr>
          <p:nvPr/>
        </p:nvSpPr>
        <p:spPr>
          <a:xfrm rot="1368462">
            <a:off x="1449096" y="1110615"/>
            <a:ext cx="825988" cy="772613"/>
          </a:xfrm>
          <a:prstGeom prst="star5">
            <a:avLst>
              <a:gd name="adj" fmla="val 27122"/>
              <a:gd name="hf" fmla="val 105146"/>
              <a:gd name="vf" fmla="val 110557"/>
            </a:avLst>
          </a:prstGeom>
          <a:blipFill dpi="0" rotWithShape="1">
            <a:blip r:embed="rId5" cstate="print"/>
            <a:srcRect/>
            <a:stretch>
              <a:fillRect l="-3000" t="7000" r="-7000" b="-4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5-конечная звезда 6"/>
          <p:cNvSpPr>
            <a:spLocks noChangeAspect="1"/>
          </p:cNvSpPr>
          <p:nvPr/>
        </p:nvSpPr>
        <p:spPr>
          <a:xfrm rot="20896393">
            <a:off x="4763187" y="2688119"/>
            <a:ext cx="557445" cy="521423"/>
          </a:xfrm>
          <a:prstGeom prst="star5">
            <a:avLst>
              <a:gd name="adj" fmla="val 31246"/>
              <a:gd name="hf" fmla="val 105146"/>
              <a:gd name="vf" fmla="val 110557"/>
            </a:avLst>
          </a:prstGeom>
          <a:blipFill dpi="0" rotWithShape="1">
            <a:blip r:embed="rId6" cstate="print"/>
            <a:srcRect/>
            <a:stretch>
              <a:fillRect l="3000" t="4000" b="-3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5-конечная звезда 7"/>
          <p:cNvSpPr>
            <a:spLocks noChangeAspect="1"/>
          </p:cNvSpPr>
          <p:nvPr/>
        </p:nvSpPr>
        <p:spPr>
          <a:xfrm>
            <a:off x="4427984" y="764704"/>
            <a:ext cx="788402" cy="737456"/>
          </a:xfrm>
          <a:prstGeom prst="star5">
            <a:avLst>
              <a:gd name="adj" fmla="val 27371"/>
              <a:gd name="hf" fmla="val 105146"/>
              <a:gd name="vf" fmla="val 110557"/>
            </a:avLst>
          </a:prstGeom>
          <a:blipFill dpi="0" rotWithShape="1">
            <a:blip r:embed="rId7" cstate="print"/>
            <a:srcRect/>
            <a:stretch>
              <a:fillRect l="-4000" t="14000" r="-1000" b="-15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5-конечная звезда 8"/>
          <p:cNvSpPr>
            <a:spLocks noChangeAspect="1"/>
          </p:cNvSpPr>
          <p:nvPr/>
        </p:nvSpPr>
        <p:spPr>
          <a:xfrm rot="2115229">
            <a:off x="7956376" y="404664"/>
            <a:ext cx="648072" cy="606194"/>
          </a:xfrm>
          <a:prstGeom prst="star5">
            <a:avLst>
              <a:gd name="adj" fmla="val 18176"/>
              <a:gd name="hf" fmla="val 105146"/>
              <a:gd name="vf" fmla="val 110557"/>
            </a:avLst>
          </a:prstGeom>
          <a:blipFill dpi="0" rotWithShape="1">
            <a:blip r:embed="rId8" cstate="print"/>
            <a:srcRect/>
            <a:stretch>
              <a:fillRect l="4000" t="3000" b="-27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5-конечная звезда 9"/>
          <p:cNvSpPr>
            <a:spLocks noChangeAspect="1"/>
          </p:cNvSpPr>
          <p:nvPr/>
        </p:nvSpPr>
        <p:spPr>
          <a:xfrm>
            <a:off x="6228184" y="3721270"/>
            <a:ext cx="288032" cy="269419"/>
          </a:xfrm>
          <a:prstGeom prst="star5">
            <a:avLst>
              <a:gd name="adj" fmla="val 27371"/>
              <a:gd name="hf" fmla="val 105146"/>
              <a:gd name="vf" fmla="val 110557"/>
            </a:avLst>
          </a:prstGeom>
          <a:blipFill dpi="0" rotWithShape="1">
            <a:blip r:embed="rId9" cstate="print"/>
            <a:srcRect/>
            <a:stretch>
              <a:fillRect l="-3000" t="-1000" r="4000" b="-27000"/>
            </a:stretch>
          </a:blipFill>
          <a:ln w="28575">
            <a:solidFill>
              <a:srgbClr val="FFFFCC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5805264"/>
            <a:ext cx="529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</a:rPr>
              <a:t>«Краеведение — научная дисциплина, облагораживающая предмет своего изучения единственно своим изучением» .Д. С. Лихачев</a:t>
            </a:r>
            <a:endParaRPr lang="ru-RU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6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Данный  проект находится в рамках одной из научных тем кафедры литературы Псковского государственного университета «Забытое и "второстепенное" в литературе и литературной  критике </a:t>
            </a:r>
            <a:r>
              <a:rPr lang="en-US" b="1" dirty="0" smtClean="0">
                <a:solidFill>
                  <a:schemeClr val="bg1"/>
                </a:solidFill>
              </a:rPr>
              <a:t>XVIII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en-US" b="1" dirty="0" smtClean="0">
                <a:solidFill>
                  <a:schemeClr val="bg1"/>
                </a:solidFill>
              </a:rPr>
              <a:t>XXI</a:t>
            </a:r>
            <a:r>
              <a:rPr lang="ru-RU" b="1" dirty="0" smtClean="0">
                <a:solidFill>
                  <a:schemeClr val="bg1"/>
                </a:solidFill>
              </a:rPr>
              <a:t> вв.»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Наш «телескоп» направлен на жизнь и творчество поэта 70-80 годов </a:t>
            </a:r>
            <a:r>
              <a:rPr lang="en-US" b="1" dirty="0" smtClean="0">
                <a:solidFill>
                  <a:schemeClr val="bg1"/>
                </a:solidFill>
              </a:rPr>
              <a:t>XX</a:t>
            </a:r>
            <a:r>
              <a:rPr lang="ru-RU" b="1" dirty="0" smtClean="0">
                <a:solidFill>
                  <a:schemeClr val="bg1"/>
                </a:solidFill>
              </a:rPr>
              <a:t>-го века, чья судьба неразрывно связана не только с </a:t>
            </a:r>
            <a:r>
              <a:rPr lang="ru-RU" b="1" dirty="0" err="1" smtClean="0">
                <a:solidFill>
                  <a:schemeClr val="bg1"/>
                </a:solidFill>
              </a:rPr>
              <a:t>Псковщиной</a:t>
            </a:r>
            <a:r>
              <a:rPr lang="ru-RU" b="1" dirty="0" smtClean="0">
                <a:solidFill>
                  <a:schemeClr val="bg1"/>
                </a:solidFill>
              </a:rPr>
              <a:t>, но и самим Псковским государственным университетом − М. И. Федорова.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0709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mbria" pitchFamily="18" charset="0"/>
              </a:rPr>
              <a:t>Забытое и «второстепенное»</a:t>
            </a:r>
            <a:endParaRPr lang="ru-RU" sz="4800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ight-skies-stars_88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64157" cy="7173118"/>
          </a:xfrm>
        </p:spPr>
      </p:pic>
      <p:sp>
        <p:nvSpPr>
          <p:cNvPr id="6" name="5-конечная звезда 5"/>
          <p:cNvSpPr>
            <a:spLocks noChangeAspect="1"/>
          </p:cNvSpPr>
          <p:nvPr/>
        </p:nvSpPr>
        <p:spPr>
          <a:xfrm>
            <a:off x="2987824" y="1700808"/>
            <a:ext cx="3528392" cy="2976823"/>
          </a:xfrm>
          <a:prstGeom prst="star5">
            <a:avLst>
              <a:gd name="adj" fmla="val 32233"/>
              <a:gd name="hf" fmla="val 105146"/>
              <a:gd name="vf" fmla="val 110557"/>
            </a:avLst>
          </a:prstGeom>
          <a:blipFill dpi="0" rotWithShape="1">
            <a:blip r:embed="rId3" cstate="print"/>
            <a:srcRect/>
            <a:stretch>
              <a:fillRect l="2000" t="-10000" r="4000" b="-25000"/>
            </a:stretch>
          </a:blipFill>
          <a:ln w="28575">
            <a:solidFill>
              <a:srgbClr val="FFFF00"/>
            </a:solidFill>
          </a:ln>
          <a:effectLst>
            <a:glow rad="101600">
              <a:srgbClr val="FFFFCC">
                <a:alpha val="60000"/>
              </a:srgbClr>
            </a:glow>
          </a:effectLst>
          <a:scene3d>
            <a:camera prst="orthographicFront">
              <a:rot lat="0" lon="0" rev="600000"/>
            </a:camera>
            <a:lightRig rig="morning" dir="t"/>
          </a:scene3d>
          <a:sp3d z="12700" extrusionH="63500" prstMaterial="dkEdge">
            <a:bevelT w="69850" h="12700"/>
            <a:bevelB w="8255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5085184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МИХАИЛ ИВАНОВИЧ ФЁДОРОВ </a:t>
            </a:r>
          </a:p>
          <a:p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             1947− 1998</a:t>
            </a:r>
          </a:p>
          <a:p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1800199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  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У  "местной", "провинциальной" литературы своя система отсчетов, своя шкала ценностей, «которая подлежит изучению».</a:t>
            </a:r>
          </a:p>
          <a:p>
            <a:pPr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      Псковский край в литературе,  715-718                       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_ConceptoTitulBrOtl" pitchFamily="82" charset="-52"/>
              </a:rPr>
              <a:t>«Местная» литература как уникальный феномен</a:t>
            </a:r>
            <a:endParaRPr lang="ru-RU" dirty="0"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_ConceptoTitulBrOtl" pitchFamily="8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284984"/>
            <a:ext cx="9144000" cy="2492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 Изучая отдельных псковских авторов, мы воссоздаем литературную    действительность псковского края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в целом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, в то время как последняя дополняет картину культурной жизни нашей страны. Таким образом, мы оказываемся приобщенными к «этическому "сотворению" духовной истории родного края во всех ее составляющих, крупных и малых».</a:t>
            </a:r>
          </a:p>
          <a:p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897</TotalTime>
  <Words>658</Words>
  <Application>Microsoft Office PowerPoint</Application>
  <PresentationFormat>Экран (4:3)</PresentationFormat>
  <Paragraphs>81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Поэтическое творчество М. И. Фёдорова на портале Открытого института русского языка и культуры имени Е.А. Маймина (опыт создания электронной страницы)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Забытое и «второстепенное»</vt:lpstr>
      <vt:lpstr>Презентация PowerPoint</vt:lpstr>
      <vt:lpstr>«Местная» литература как уникальный феномен</vt:lpstr>
      <vt:lpstr>Дом у Сороти</vt:lpstr>
      <vt:lpstr>Деятельность М. И. ФЁдорова</vt:lpstr>
      <vt:lpstr>Презентация PowerPoint</vt:lpstr>
      <vt:lpstr> </vt:lpstr>
      <vt:lpstr>Презентация PowerPoint</vt:lpstr>
      <vt:lpstr>Презентация PowerPoint</vt:lpstr>
      <vt:lpstr>«Он часто рассеян, мечтателен был…»</vt:lpstr>
      <vt:lpstr>Влюбленный в слово</vt:lpstr>
      <vt:lpstr>Презентация PowerPoint</vt:lpstr>
      <vt:lpstr>Презентация PowerPoint</vt:lpstr>
      <vt:lpstr>БИБЛИОГРАФИЯ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Поэтическое творчество Михаила Фёдорова на портале открытого института русского языка и литературы имени Е.А. Маймина (опыт создания электронной страницы)</dc:title>
  <dc:creator>HP g6-1216er</dc:creator>
  <cp:lastModifiedBy>Руслан</cp:lastModifiedBy>
  <cp:revision>75</cp:revision>
  <dcterms:created xsi:type="dcterms:W3CDTF">2016-10-17T13:35:07Z</dcterms:created>
  <dcterms:modified xsi:type="dcterms:W3CDTF">2016-10-19T05:09:49Z</dcterms:modified>
</cp:coreProperties>
</file>